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0" r:id="rId2"/>
    <p:sldId id="4422" r:id="rId3"/>
    <p:sldId id="4423" r:id="rId4"/>
    <p:sldId id="4424" r:id="rId5"/>
    <p:sldId id="4421" r:id="rId6"/>
    <p:sldId id="4429" r:id="rId7"/>
    <p:sldId id="4433" r:id="rId8"/>
    <p:sldId id="4434" r:id="rId9"/>
    <p:sldId id="4435" r:id="rId10"/>
    <p:sldId id="4436" r:id="rId11"/>
    <p:sldId id="4425" r:id="rId12"/>
    <p:sldId id="4426" r:id="rId13"/>
    <p:sldId id="4427" r:id="rId14"/>
    <p:sldId id="4428" r:id="rId15"/>
    <p:sldId id="4452" r:id="rId16"/>
    <p:sldId id="4456" r:id="rId17"/>
    <p:sldId id="4459" r:id="rId18"/>
    <p:sldId id="4460" r:id="rId19"/>
    <p:sldId id="4458" r:id="rId20"/>
    <p:sldId id="4457" r:id="rId21"/>
    <p:sldId id="4453" r:id="rId22"/>
    <p:sldId id="4454" r:id="rId23"/>
    <p:sldId id="4449" r:id="rId24"/>
    <p:sldId id="4448" r:id="rId25"/>
    <p:sldId id="4447" r:id="rId26"/>
    <p:sldId id="4455" r:id="rId27"/>
    <p:sldId id="4461" r:id="rId28"/>
    <p:sldId id="4462" r:id="rId29"/>
    <p:sldId id="4468" r:id="rId30"/>
    <p:sldId id="4463" r:id="rId31"/>
    <p:sldId id="4464" r:id="rId32"/>
    <p:sldId id="4465" r:id="rId33"/>
    <p:sldId id="4466" r:id="rId34"/>
    <p:sldId id="4467" r:id="rId35"/>
    <p:sldId id="4430" r:id="rId36"/>
    <p:sldId id="4432" r:id="rId37"/>
    <p:sldId id="4431" r:id="rId38"/>
    <p:sldId id="4437" r:id="rId39"/>
    <p:sldId id="4443" r:id="rId40"/>
    <p:sldId id="4440" r:id="rId41"/>
    <p:sldId id="4439" r:id="rId42"/>
    <p:sldId id="4441" r:id="rId43"/>
    <p:sldId id="4470" r:id="rId44"/>
    <p:sldId id="4442" r:id="rId45"/>
    <p:sldId id="4444" r:id="rId46"/>
    <p:sldId id="444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187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E91FC1-2E45-4099-BA4E-D9C1063ED35F}" v="1" dt="2024-05-04T13:25:21.7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95" autoAdjust="0"/>
    <p:restoredTop sz="94660"/>
  </p:normalViewPr>
  <p:slideViewPr>
    <p:cSldViewPr snapToGrid="0">
      <p:cViewPr varScale="1">
        <p:scale>
          <a:sx n="88" d="100"/>
          <a:sy n="88" d="100"/>
        </p:scale>
        <p:origin x="-466" y="-8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83ABB-A641-41B3-815B-0BF716117969}" type="datetimeFigureOut">
              <a:rPr lang="en-US" smtClean="0"/>
              <a:pPr/>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64667-E269-4945-B7C0-AD99F8954A9B}" type="slidenum">
              <a:rPr lang="en-US" smtClean="0"/>
              <a:pPr/>
              <a:t>‹#›</a:t>
            </a:fld>
            <a:endParaRPr lang="en-US"/>
          </a:p>
        </p:txBody>
      </p:sp>
    </p:spTree>
    <p:extLst>
      <p:ext uri="{BB962C8B-B14F-4D97-AF65-F5344CB8AC3E}">
        <p14:creationId xmlns:p14="http://schemas.microsoft.com/office/powerpoint/2010/main" xmlns="" val="3346891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2225B-E41B-77C0-1A23-7FE91583A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2A84B7F-BF54-53DE-5ED7-2CDED8A4B9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CD18E42-7938-EBF6-0BBB-C03E98259DAE}"/>
              </a:ext>
            </a:extLst>
          </p:cNvPr>
          <p:cNvSpPr>
            <a:spLocks noGrp="1"/>
          </p:cNvSpPr>
          <p:nvPr>
            <p:ph type="dt" sz="half" idx="10"/>
          </p:nvPr>
        </p:nvSpPr>
        <p:spPr/>
        <p:txBody>
          <a:bodyPr/>
          <a:lstStyle/>
          <a:p>
            <a:fld id="{D66C86BF-26DF-47F2-BBA6-FB99F1E1025C}" type="datetimeFigureOut">
              <a:rPr lang="en-US" smtClean="0"/>
              <a:pPr/>
              <a:t>7/11/2024</a:t>
            </a:fld>
            <a:endParaRPr lang="en-US"/>
          </a:p>
        </p:txBody>
      </p:sp>
      <p:sp>
        <p:nvSpPr>
          <p:cNvPr id="5" name="Footer Placeholder 4">
            <a:extLst>
              <a:ext uri="{FF2B5EF4-FFF2-40B4-BE49-F238E27FC236}">
                <a16:creationId xmlns:a16="http://schemas.microsoft.com/office/drawing/2014/main" xmlns="" id="{9274C66D-7C77-1BC2-E297-5581F607B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5C71FE2-01D7-8CFA-F772-2A12DADA9511}"/>
              </a:ext>
            </a:extLst>
          </p:cNvPr>
          <p:cNvSpPr>
            <a:spLocks noGrp="1"/>
          </p:cNvSpPr>
          <p:nvPr>
            <p:ph type="sldNum" sz="quarter" idx="12"/>
          </p:nvPr>
        </p:nvSpPr>
        <p:spPr/>
        <p:txBody>
          <a:body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3418976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779BFA-EF8F-EA09-32AE-D64B8AE7D9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D6459FB-C2B4-23D4-5E49-19DBA37F4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1F53C33-E5A3-B4F5-E8BF-0885DE881848}"/>
              </a:ext>
            </a:extLst>
          </p:cNvPr>
          <p:cNvSpPr>
            <a:spLocks noGrp="1"/>
          </p:cNvSpPr>
          <p:nvPr>
            <p:ph type="dt" sz="half" idx="10"/>
          </p:nvPr>
        </p:nvSpPr>
        <p:spPr/>
        <p:txBody>
          <a:bodyPr/>
          <a:lstStyle/>
          <a:p>
            <a:fld id="{D66C86BF-26DF-47F2-BBA6-FB99F1E1025C}" type="datetimeFigureOut">
              <a:rPr lang="en-US" smtClean="0"/>
              <a:pPr/>
              <a:t>7/11/2024</a:t>
            </a:fld>
            <a:endParaRPr lang="en-US"/>
          </a:p>
        </p:txBody>
      </p:sp>
      <p:sp>
        <p:nvSpPr>
          <p:cNvPr id="5" name="Footer Placeholder 4">
            <a:extLst>
              <a:ext uri="{FF2B5EF4-FFF2-40B4-BE49-F238E27FC236}">
                <a16:creationId xmlns:a16="http://schemas.microsoft.com/office/drawing/2014/main" xmlns="" id="{39B3BEFD-E011-F7CA-9B31-F27B73919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E199C5A-F8B7-9E90-F8CD-0F9D22014070}"/>
              </a:ext>
            </a:extLst>
          </p:cNvPr>
          <p:cNvSpPr>
            <a:spLocks noGrp="1"/>
          </p:cNvSpPr>
          <p:nvPr>
            <p:ph type="sldNum" sz="quarter" idx="12"/>
          </p:nvPr>
        </p:nvSpPr>
        <p:spPr/>
        <p:txBody>
          <a:body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3725137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3C63739-7054-0E76-0B25-A01771D40C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3038EBE8-732F-CBA6-F8BB-30CF1BAE2D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119432A-8B6F-76F0-0D7B-30A66B9629A3}"/>
              </a:ext>
            </a:extLst>
          </p:cNvPr>
          <p:cNvSpPr>
            <a:spLocks noGrp="1"/>
          </p:cNvSpPr>
          <p:nvPr>
            <p:ph type="dt" sz="half" idx="10"/>
          </p:nvPr>
        </p:nvSpPr>
        <p:spPr/>
        <p:txBody>
          <a:bodyPr/>
          <a:lstStyle/>
          <a:p>
            <a:fld id="{D66C86BF-26DF-47F2-BBA6-FB99F1E1025C}" type="datetimeFigureOut">
              <a:rPr lang="en-US" smtClean="0"/>
              <a:pPr/>
              <a:t>7/11/2024</a:t>
            </a:fld>
            <a:endParaRPr lang="en-US"/>
          </a:p>
        </p:txBody>
      </p:sp>
      <p:sp>
        <p:nvSpPr>
          <p:cNvPr id="5" name="Footer Placeholder 4">
            <a:extLst>
              <a:ext uri="{FF2B5EF4-FFF2-40B4-BE49-F238E27FC236}">
                <a16:creationId xmlns:a16="http://schemas.microsoft.com/office/drawing/2014/main" xmlns="" id="{82C8D616-BCA7-5689-02D1-3CA3EA884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3983D8B-7730-9BA0-75AA-DC12AF5D041B}"/>
              </a:ext>
            </a:extLst>
          </p:cNvPr>
          <p:cNvSpPr>
            <a:spLocks noGrp="1"/>
          </p:cNvSpPr>
          <p:nvPr>
            <p:ph type="sldNum" sz="quarter" idx="12"/>
          </p:nvPr>
        </p:nvSpPr>
        <p:spPr/>
        <p:txBody>
          <a:body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4041253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A69414-E7DE-B18D-3123-DBD0283DAB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D9AEC70-B92A-CC7C-576E-A961A566DF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440CFBF-3986-2ECA-DC6E-B0EB5EEAE220}"/>
              </a:ext>
            </a:extLst>
          </p:cNvPr>
          <p:cNvSpPr>
            <a:spLocks noGrp="1"/>
          </p:cNvSpPr>
          <p:nvPr>
            <p:ph type="dt" sz="half" idx="10"/>
          </p:nvPr>
        </p:nvSpPr>
        <p:spPr/>
        <p:txBody>
          <a:bodyPr/>
          <a:lstStyle/>
          <a:p>
            <a:fld id="{D66C86BF-26DF-47F2-BBA6-FB99F1E1025C}" type="datetimeFigureOut">
              <a:rPr lang="en-US" smtClean="0"/>
              <a:pPr/>
              <a:t>7/11/2024</a:t>
            </a:fld>
            <a:endParaRPr lang="en-US"/>
          </a:p>
        </p:txBody>
      </p:sp>
      <p:sp>
        <p:nvSpPr>
          <p:cNvPr id="5" name="Footer Placeholder 4">
            <a:extLst>
              <a:ext uri="{FF2B5EF4-FFF2-40B4-BE49-F238E27FC236}">
                <a16:creationId xmlns:a16="http://schemas.microsoft.com/office/drawing/2014/main" xmlns="" id="{BB5622A7-D018-3314-6712-AC0A3E326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FDF858B-9E65-33C3-1330-DDC559B7F2B8}"/>
              </a:ext>
            </a:extLst>
          </p:cNvPr>
          <p:cNvSpPr>
            <a:spLocks noGrp="1"/>
          </p:cNvSpPr>
          <p:nvPr>
            <p:ph type="sldNum" sz="quarter" idx="12"/>
          </p:nvPr>
        </p:nvSpPr>
        <p:spPr/>
        <p:txBody>
          <a:body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111714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999EF2-BE12-339C-53A6-D7F37ED5DF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95EA9B6-8FA8-149E-9646-FB301CFB14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60325791-C68A-6622-2CC5-3C0B283338D8}"/>
              </a:ext>
            </a:extLst>
          </p:cNvPr>
          <p:cNvSpPr>
            <a:spLocks noGrp="1"/>
          </p:cNvSpPr>
          <p:nvPr>
            <p:ph type="dt" sz="half" idx="10"/>
          </p:nvPr>
        </p:nvSpPr>
        <p:spPr/>
        <p:txBody>
          <a:bodyPr/>
          <a:lstStyle/>
          <a:p>
            <a:fld id="{D66C86BF-26DF-47F2-BBA6-FB99F1E1025C}" type="datetimeFigureOut">
              <a:rPr lang="en-US" smtClean="0"/>
              <a:pPr/>
              <a:t>7/11/2024</a:t>
            </a:fld>
            <a:endParaRPr lang="en-US"/>
          </a:p>
        </p:txBody>
      </p:sp>
      <p:sp>
        <p:nvSpPr>
          <p:cNvPr id="5" name="Footer Placeholder 4">
            <a:extLst>
              <a:ext uri="{FF2B5EF4-FFF2-40B4-BE49-F238E27FC236}">
                <a16:creationId xmlns:a16="http://schemas.microsoft.com/office/drawing/2014/main" xmlns="" id="{797CB1C5-90B9-0823-9015-AF5F09CF9B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339B8B6-BAA6-240F-60BE-518B08A68FF3}"/>
              </a:ext>
            </a:extLst>
          </p:cNvPr>
          <p:cNvSpPr>
            <a:spLocks noGrp="1"/>
          </p:cNvSpPr>
          <p:nvPr>
            <p:ph type="sldNum" sz="quarter" idx="12"/>
          </p:nvPr>
        </p:nvSpPr>
        <p:spPr/>
        <p:txBody>
          <a:body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1263101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4E3121-A2A6-067F-9BB5-431330CD0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9B61458-6F42-1FC6-02A5-B26BB0448D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F40A9E45-D816-7EFD-3CAA-178E16FA00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F34DE17-8AF8-1452-3C2B-1E8AC11C05C7}"/>
              </a:ext>
            </a:extLst>
          </p:cNvPr>
          <p:cNvSpPr>
            <a:spLocks noGrp="1"/>
          </p:cNvSpPr>
          <p:nvPr>
            <p:ph type="dt" sz="half" idx="10"/>
          </p:nvPr>
        </p:nvSpPr>
        <p:spPr/>
        <p:txBody>
          <a:bodyPr/>
          <a:lstStyle/>
          <a:p>
            <a:fld id="{D66C86BF-26DF-47F2-BBA6-FB99F1E1025C}" type="datetimeFigureOut">
              <a:rPr lang="en-US" smtClean="0"/>
              <a:pPr/>
              <a:t>7/11/2024</a:t>
            </a:fld>
            <a:endParaRPr lang="en-US"/>
          </a:p>
        </p:txBody>
      </p:sp>
      <p:sp>
        <p:nvSpPr>
          <p:cNvPr id="6" name="Footer Placeholder 5">
            <a:extLst>
              <a:ext uri="{FF2B5EF4-FFF2-40B4-BE49-F238E27FC236}">
                <a16:creationId xmlns:a16="http://schemas.microsoft.com/office/drawing/2014/main" xmlns="" id="{F8F04EE6-8A95-F57F-A192-3DE3AA4138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C37B0C8-4507-0579-A941-6A255E92B46F}"/>
              </a:ext>
            </a:extLst>
          </p:cNvPr>
          <p:cNvSpPr>
            <a:spLocks noGrp="1"/>
          </p:cNvSpPr>
          <p:nvPr>
            <p:ph type="sldNum" sz="quarter" idx="12"/>
          </p:nvPr>
        </p:nvSpPr>
        <p:spPr/>
        <p:txBody>
          <a:body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731883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AD41E2-A077-4FE6-C0D3-E53AD76929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68D9F13-A5D4-37A3-1493-299424981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0F5EE514-EB19-276A-D5A5-AD3B452852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A4ECFBA-4BCE-DB10-1A82-A2D64F058E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CFB50E7-10C2-3309-2CDC-0F66334ED7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791554FF-26AD-988B-1BE6-17295ED2C712}"/>
              </a:ext>
            </a:extLst>
          </p:cNvPr>
          <p:cNvSpPr>
            <a:spLocks noGrp="1"/>
          </p:cNvSpPr>
          <p:nvPr>
            <p:ph type="dt" sz="half" idx="10"/>
          </p:nvPr>
        </p:nvSpPr>
        <p:spPr/>
        <p:txBody>
          <a:bodyPr/>
          <a:lstStyle/>
          <a:p>
            <a:fld id="{D66C86BF-26DF-47F2-BBA6-FB99F1E1025C}" type="datetimeFigureOut">
              <a:rPr lang="en-US" smtClean="0"/>
              <a:pPr/>
              <a:t>7/11/2024</a:t>
            </a:fld>
            <a:endParaRPr lang="en-US"/>
          </a:p>
        </p:txBody>
      </p:sp>
      <p:sp>
        <p:nvSpPr>
          <p:cNvPr id="8" name="Footer Placeholder 7">
            <a:extLst>
              <a:ext uri="{FF2B5EF4-FFF2-40B4-BE49-F238E27FC236}">
                <a16:creationId xmlns:a16="http://schemas.microsoft.com/office/drawing/2014/main" xmlns="" id="{62EB7DB9-3BFA-EEC0-380B-FF6C9131A6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0B18BED0-2F21-3460-79B8-7290A76A4675}"/>
              </a:ext>
            </a:extLst>
          </p:cNvPr>
          <p:cNvSpPr>
            <a:spLocks noGrp="1"/>
          </p:cNvSpPr>
          <p:nvPr>
            <p:ph type="sldNum" sz="quarter" idx="12"/>
          </p:nvPr>
        </p:nvSpPr>
        <p:spPr/>
        <p:txBody>
          <a:body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3447078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270D88-D9A6-E2BA-4D07-31B2E1E8C5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879C88D8-4119-A0E3-1E19-520074B60AB6}"/>
              </a:ext>
            </a:extLst>
          </p:cNvPr>
          <p:cNvSpPr>
            <a:spLocks noGrp="1"/>
          </p:cNvSpPr>
          <p:nvPr>
            <p:ph type="dt" sz="half" idx="10"/>
          </p:nvPr>
        </p:nvSpPr>
        <p:spPr/>
        <p:txBody>
          <a:bodyPr/>
          <a:lstStyle/>
          <a:p>
            <a:fld id="{D66C86BF-26DF-47F2-BBA6-FB99F1E1025C}" type="datetimeFigureOut">
              <a:rPr lang="en-US" smtClean="0"/>
              <a:pPr/>
              <a:t>7/11/2024</a:t>
            </a:fld>
            <a:endParaRPr lang="en-US"/>
          </a:p>
        </p:txBody>
      </p:sp>
      <p:sp>
        <p:nvSpPr>
          <p:cNvPr id="4" name="Footer Placeholder 3">
            <a:extLst>
              <a:ext uri="{FF2B5EF4-FFF2-40B4-BE49-F238E27FC236}">
                <a16:creationId xmlns:a16="http://schemas.microsoft.com/office/drawing/2014/main" xmlns="" id="{4EBD6728-10D0-DD4F-070F-D8887DC407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41F0AF4-0EB8-E3C6-BC9D-0F225B0D6689}"/>
              </a:ext>
            </a:extLst>
          </p:cNvPr>
          <p:cNvSpPr>
            <a:spLocks noGrp="1"/>
          </p:cNvSpPr>
          <p:nvPr>
            <p:ph type="sldNum" sz="quarter" idx="12"/>
          </p:nvPr>
        </p:nvSpPr>
        <p:spPr/>
        <p:txBody>
          <a:body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3137913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D6305AF-CB28-6234-0989-07022337F2C8}"/>
              </a:ext>
            </a:extLst>
          </p:cNvPr>
          <p:cNvSpPr>
            <a:spLocks noGrp="1"/>
          </p:cNvSpPr>
          <p:nvPr>
            <p:ph type="dt" sz="half" idx="10"/>
          </p:nvPr>
        </p:nvSpPr>
        <p:spPr/>
        <p:txBody>
          <a:bodyPr/>
          <a:lstStyle/>
          <a:p>
            <a:fld id="{D66C86BF-26DF-47F2-BBA6-FB99F1E1025C}" type="datetimeFigureOut">
              <a:rPr lang="en-US" smtClean="0"/>
              <a:pPr/>
              <a:t>7/11/2024</a:t>
            </a:fld>
            <a:endParaRPr lang="en-US"/>
          </a:p>
        </p:txBody>
      </p:sp>
      <p:sp>
        <p:nvSpPr>
          <p:cNvPr id="3" name="Footer Placeholder 2">
            <a:extLst>
              <a:ext uri="{FF2B5EF4-FFF2-40B4-BE49-F238E27FC236}">
                <a16:creationId xmlns:a16="http://schemas.microsoft.com/office/drawing/2014/main" xmlns="" id="{F25B88D4-A6C0-E1B7-8994-A86076DAC3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A02BBE91-403E-73E0-6DB4-5910441B780C}"/>
              </a:ext>
            </a:extLst>
          </p:cNvPr>
          <p:cNvSpPr>
            <a:spLocks noGrp="1"/>
          </p:cNvSpPr>
          <p:nvPr>
            <p:ph type="sldNum" sz="quarter" idx="12"/>
          </p:nvPr>
        </p:nvSpPr>
        <p:spPr/>
        <p:txBody>
          <a:body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2957680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51ACB-DC8B-620D-E3BF-7FA852E0A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6CC1B764-533F-1B5D-0611-138F699344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8B5571B-161E-E09A-5698-4A40CFD312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ED211E9-C5AE-278A-0394-D5A3F4277B48}"/>
              </a:ext>
            </a:extLst>
          </p:cNvPr>
          <p:cNvSpPr>
            <a:spLocks noGrp="1"/>
          </p:cNvSpPr>
          <p:nvPr>
            <p:ph type="dt" sz="half" idx="10"/>
          </p:nvPr>
        </p:nvSpPr>
        <p:spPr/>
        <p:txBody>
          <a:bodyPr/>
          <a:lstStyle/>
          <a:p>
            <a:fld id="{D66C86BF-26DF-47F2-BBA6-FB99F1E1025C}" type="datetimeFigureOut">
              <a:rPr lang="en-US" smtClean="0"/>
              <a:pPr/>
              <a:t>7/11/2024</a:t>
            </a:fld>
            <a:endParaRPr lang="en-US"/>
          </a:p>
        </p:txBody>
      </p:sp>
      <p:sp>
        <p:nvSpPr>
          <p:cNvPr id="6" name="Footer Placeholder 5">
            <a:extLst>
              <a:ext uri="{FF2B5EF4-FFF2-40B4-BE49-F238E27FC236}">
                <a16:creationId xmlns:a16="http://schemas.microsoft.com/office/drawing/2014/main" xmlns="" id="{437A9B3E-94F2-61BE-DDC5-42C051384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7552E40-E8E1-BD3E-81E3-532D7B29B082}"/>
              </a:ext>
            </a:extLst>
          </p:cNvPr>
          <p:cNvSpPr>
            <a:spLocks noGrp="1"/>
          </p:cNvSpPr>
          <p:nvPr>
            <p:ph type="sldNum" sz="quarter" idx="12"/>
          </p:nvPr>
        </p:nvSpPr>
        <p:spPr/>
        <p:txBody>
          <a:body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2672400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BF0294-46E3-230A-33FB-B650A56B89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E2C59121-E297-856F-8ED2-F9B862BEEC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B44B73E-5B9E-91E2-5353-C491A0CF9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924E462-7BB8-F752-941C-B91D00225E13}"/>
              </a:ext>
            </a:extLst>
          </p:cNvPr>
          <p:cNvSpPr>
            <a:spLocks noGrp="1"/>
          </p:cNvSpPr>
          <p:nvPr>
            <p:ph type="dt" sz="half" idx="10"/>
          </p:nvPr>
        </p:nvSpPr>
        <p:spPr/>
        <p:txBody>
          <a:bodyPr/>
          <a:lstStyle/>
          <a:p>
            <a:fld id="{D66C86BF-26DF-47F2-BBA6-FB99F1E1025C}" type="datetimeFigureOut">
              <a:rPr lang="en-US" smtClean="0"/>
              <a:pPr/>
              <a:t>7/11/2024</a:t>
            </a:fld>
            <a:endParaRPr lang="en-US"/>
          </a:p>
        </p:txBody>
      </p:sp>
      <p:sp>
        <p:nvSpPr>
          <p:cNvPr id="6" name="Footer Placeholder 5">
            <a:extLst>
              <a:ext uri="{FF2B5EF4-FFF2-40B4-BE49-F238E27FC236}">
                <a16:creationId xmlns:a16="http://schemas.microsoft.com/office/drawing/2014/main" xmlns="" id="{EDC8DAB4-C59B-C493-7D76-5E1C91DA55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91DC2E0-CCB3-2997-598A-4720CC284C29}"/>
              </a:ext>
            </a:extLst>
          </p:cNvPr>
          <p:cNvSpPr>
            <a:spLocks noGrp="1"/>
          </p:cNvSpPr>
          <p:nvPr>
            <p:ph type="sldNum" sz="quarter" idx="12"/>
          </p:nvPr>
        </p:nvSpPr>
        <p:spPr/>
        <p:txBody>
          <a:body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3207103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CBEEC88-9CA5-4612-35B7-82E0244A7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23ADCC53-C329-CE13-38A1-EB94C1E16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4D1CA58-D0E5-D20E-2F11-B1014BAA02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6C86BF-26DF-47F2-BBA6-FB99F1E1025C}" type="datetimeFigureOut">
              <a:rPr lang="en-US" smtClean="0"/>
              <a:pPr/>
              <a:t>7/11/2024</a:t>
            </a:fld>
            <a:endParaRPr lang="en-US"/>
          </a:p>
        </p:txBody>
      </p:sp>
      <p:sp>
        <p:nvSpPr>
          <p:cNvPr id="5" name="Footer Placeholder 4">
            <a:extLst>
              <a:ext uri="{FF2B5EF4-FFF2-40B4-BE49-F238E27FC236}">
                <a16:creationId xmlns:a16="http://schemas.microsoft.com/office/drawing/2014/main" xmlns="" id="{4E54645D-A023-304B-CF92-E94304A16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xmlns="" id="{ABE39631-FBA3-5F80-C564-B320E69D3D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F35010-364B-470B-BB6C-DCBBE63D2E54}" type="slidenum">
              <a:rPr lang="en-US" smtClean="0"/>
              <a:pPr/>
              <a:t>‹#›</a:t>
            </a:fld>
            <a:endParaRPr lang="en-US"/>
          </a:p>
        </p:txBody>
      </p:sp>
    </p:spTree>
    <p:extLst>
      <p:ext uri="{BB962C8B-B14F-4D97-AF65-F5344CB8AC3E}">
        <p14:creationId xmlns:p14="http://schemas.microsoft.com/office/powerpoint/2010/main" xmlns="" val="3411653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4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87CC"/>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rotWithShape="1">
          <a:blip r:embed="rId2" cstate="print"/>
          <a:srcRect l="1" r="-387" b="18588"/>
          <a:stretch/>
        </p:blipFill>
        <p:spPr>
          <a:xfrm>
            <a:off x="366227" y="237669"/>
            <a:ext cx="1212311" cy="788699"/>
          </a:xfrm>
          <a:prstGeom prst="rect">
            <a:avLst/>
          </a:prstGeom>
        </p:spPr>
      </p:pic>
      <p:sp>
        <p:nvSpPr>
          <p:cNvPr id="6" name="TextBox 6"/>
          <p:cNvSpPr txBox="1"/>
          <p:nvPr/>
        </p:nvSpPr>
        <p:spPr>
          <a:xfrm>
            <a:off x="366227" y="1503753"/>
            <a:ext cx="11474965" cy="2410916"/>
          </a:xfrm>
          <a:prstGeom prst="rect">
            <a:avLst/>
          </a:prstGeom>
        </p:spPr>
        <p:txBody>
          <a:bodyPr wrap="square" lIns="0" tIns="0" rIns="0" bIns="0" rtlCol="0" anchor="t">
            <a:spAutoFit/>
          </a:bodyPr>
          <a:lstStyle/>
          <a:p>
            <a:pPr>
              <a:lnSpc>
                <a:spcPts val="9425"/>
              </a:lnSpc>
              <a:spcBef>
                <a:spcPct val="0"/>
              </a:spcBef>
            </a:pPr>
            <a:r>
              <a:rPr lang="en-US" sz="3200" dirty="0">
                <a:solidFill>
                  <a:srgbClr val="FFFFFF"/>
                </a:solidFill>
                <a:latin typeface="HK Grotesk Bold"/>
              </a:rPr>
              <a:t>WIPRO NGA Program – 24NAG0970 EP-Java Full Stack</a:t>
            </a:r>
          </a:p>
          <a:p>
            <a:pPr>
              <a:lnSpc>
                <a:spcPts val="9425"/>
              </a:lnSpc>
              <a:spcBef>
                <a:spcPct val="0"/>
              </a:spcBef>
            </a:pPr>
            <a:r>
              <a:rPr lang="en-US" sz="5400" dirty="0">
                <a:solidFill>
                  <a:srgbClr val="FFFFFF"/>
                </a:solidFill>
                <a:latin typeface="HK Grotesk Bold"/>
              </a:rPr>
              <a:t>   </a:t>
            </a:r>
          </a:p>
        </p:txBody>
      </p:sp>
      <p:sp>
        <p:nvSpPr>
          <p:cNvPr id="7" name="TextBox 7"/>
          <p:cNvSpPr txBox="1"/>
          <p:nvPr/>
        </p:nvSpPr>
        <p:spPr>
          <a:xfrm>
            <a:off x="366227" y="3275236"/>
            <a:ext cx="6780319" cy="292837"/>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Capstone Project Presentation – 11 JULY 2024</a:t>
            </a:r>
          </a:p>
        </p:txBody>
      </p:sp>
      <p:sp>
        <p:nvSpPr>
          <p:cNvPr id="8" name="TextBox 8"/>
          <p:cNvSpPr txBox="1"/>
          <p:nvPr/>
        </p:nvSpPr>
        <p:spPr>
          <a:xfrm>
            <a:off x="366226" y="6140450"/>
            <a:ext cx="4172935" cy="221664"/>
          </a:xfrm>
          <a:prstGeom prst="rect">
            <a:avLst/>
          </a:prstGeom>
        </p:spPr>
        <p:txBody>
          <a:bodyPr lIns="0" tIns="0" rIns="0" bIns="0" rtlCol="0" anchor="t">
            <a:spAutoFit/>
          </a:bodyPr>
          <a:lstStyle/>
          <a:p>
            <a:pPr algn="just">
              <a:lnSpc>
                <a:spcPts val="1867"/>
              </a:lnSpc>
              <a:spcBef>
                <a:spcPct val="0"/>
              </a:spcBef>
            </a:pPr>
            <a:r>
              <a:rPr lang="en-US" sz="1333" spc="133" dirty="0">
                <a:solidFill>
                  <a:srgbClr val="FFFFFF"/>
                </a:solidFill>
                <a:latin typeface="HK Grotesk Light Bold"/>
              </a:rPr>
              <a:t>www.rpsconsulting.in</a:t>
            </a:r>
          </a:p>
        </p:txBody>
      </p:sp>
      <p:sp>
        <p:nvSpPr>
          <p:cNvPr id="2" name="TextBox 7">
            <a:extLst>
              <a:ext uri="{FF2B5EF4-FFF2-40B4-BE49-F238E27FC236}">
                <a16:creationId xmlns:a16="http://schemas.microsoft.com/office/drawing/2014/main" xmlns="" id="{ED66556B-B256-8D8D-E60E-0C5895B5FFA5}"/>
              </a:ext>
            </a:extLst>
          </p:cNvPr>
          <p:cNvSpPr txBox="1"/>
          <p:nvPr/>
        </p:nvSpPr>
        <p:spPr>
          <a:xfrm>
            <a:off x="366226" y="4983386"/>
            <a:ext cx="6780319" cy="1421351"/>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Presented by – Irrinki. Prakash Manikanta</a:t>
            </a:r>
          </a:p>
          <a:p>
            <a:pPr algn="just">
              <a:lnSpc>
                <a:spcPts val="2239"/>
              </a:lnSpc>
              <a:spcBef>
                <a:spcPct val="0"/>
              </a:spcBef>
            </a:pPr>
            <a:r>
              <a:rPr lang="en-US" sz="2400" dirty="0">
                <a:solidFill>
                  <a:srgbClr val="FFFFFF"/>
                </a:solidFill>
                <a:latin typeface="HK Grotesk" pitchFamily="2" charset="77"/>
              </a:rPr>
              <a:t>		Maddula Rupa Sri Manohar</a:t>
            </a:r>
          </a:p>
          <a:p>
            <a:pPr algn="just">
              <a:lnSpc>
                <a:spcPts val="2239"/>
              </a:lnSpc>
              <a:spcBef>
                <a:spcPct val="0"/>
              </a:spcBef>
            </a:pPr>
            <a:r>
              <a:rPr lang="en-US" sz="2400" dirty="0">
                <a:solidFill>
                  <a:srgbClr val="FFFFFF"/>
                </a:solidFill>
                <a:latin typeface="HK Grotesk" pitchFamily="2" charset="77"/>
              </a:rPr>
              <a:t>		Mohammad Firoze Baba</a:t>
            </a:r>
          </a:p>
          <a:p>
            <a:pPr algn="just">
              <a:lnSpc>
                <a:spcPts val="2239"/>
              </a:lnSpc>
              <a:spcBef>
                <a:spcPct val="0"/>
              </a:spcBef>
            </a:pPr>
            <a:r>
              <a:rPr lang="en-US" sz="2400" dirty="0">
                <a:solidFill>
                  <a:srgbClr val="FFFFFF"/>
                </a:solidFill>
                <a:latin typeface="HK Grotesk" pitchFamily="2" charset="77"/>
              </a:rPr>
              <a:t>		Munaga Manasa</a:t>
            </a:r>
          </a:p>
          <a:p>
            <a:pPr algn="just">
              <a:lnSpc>
                <a:spcPts val="2239"/>
              </a:lnSpc>
              <a:spcBef>
                <a:spcPct val="0"/>
              </a:spcBef>
            </a:pPr>
            <a:r>
              <a:rPr lang="en-US" sz="2400" dirty="0">
                <a:solidFill>
                  <a:srgbClr val="FFFFFF"/>
                </a:solidFill>
                <a:latin typeface="HK Grotesk" pitchFamily="2" charset="77"/>
              </a:rPr>
              <a:t>		 </a:t>
            </a:r>
          </a:p>
        </p:txBody>
      </p:sp>
      <p:sp>
        <p:nvSpPr>
          <p:cNvPr id="3" name="TextBox 7">
            <a:extLst>
              <a:ext uri="{FF2B5EF4-FFF2-40B4-BE49-F238E27FC236}">
                <a16:creationId xmlns:a16="http://schemas.microsoft.com/office/drawing/2014/main" xmlns="" id="{21F87AA7-2FEF-9248-CC8B-6951622F8F14}"/>
              </a:ext>
            </a:extLst>
          </p:cNvPr>
          <p:cNvSpPr txBox="1"/>
          <p:nvPr/>
        </p:nvSpPr>
        <p:spPr>
          <a:xfrm>
            <a:off x="366227" y="4136906"/>
            <a:ext cx="9732430" cy="574966"/>
          </a:xfrm>
          <a:prstGeom prst="rect">
            <a:avLst/>
          </a:prstGeom>
        </p:spPr>
        <p:txBody>
          <a:bodyPr wrap="square" lIns="0" tIns="0" rIns="0" bIns="0" rtlCol="0" anchor="t">
            <a:spAutoFit/>
          </a:bodyPr>
          <a:lstStyle/>
          <a:p>
            <a:pPr algn="just">
              <a:lnSpc>
                <a:spcPts val="2239"/>
              </a:lnSpc>
              <a:spcBef>
                <a:spcPct val="0"/>
              </a:spcBef>
            </a:pPr>
            <a:r>
              <a:rPr lang="en-US" sz="2400" dirty="0">
                <a:solidFill>
                  <a:srgbClr val="FFFFFF"/>
                </a:solidFill>
                <a:latin typeface="HK Grotesk" pitchFamily="2" charset="77"/>
              </a:rPr>
              <a:t>Project Title Here – Medical Billing and Claiming Management System</a:t>
            </a:r>
          </a:p>
          <a:p>
            <a:pPr algn="just">
              <a:lnSpc>
                <a:spcPts val="2239"/>
              </a:lnSpc>
              <a:spcBef>
                <a:spcPct val="0"/>
              </a:spcBef>
            </a:pPr>
            <a:endParaRPr lang="en-US" sz="2400" dirty="0">
              <a:solidFill>
                <a:srgbClr val="FFFFFF"/>
              </a:solidFill>
              <a:latin typeface="HK Grotesk" pitchFamily="2" charset="77"/>
            </a:endParaRPr>
          </a:p>
        </p:txBody>
      </p:sp>
      <p:sp>
        <p:nvSpPr>
          <p:cNvPr id="5" name="TextBox 4">
            <a:extLst>
              <a:ext uri="{FF2B5EF4-FFF2-40B4-BE49-F238E27FC236}">
                <a16:creationId xmlns:a16="http://schemas.microsoft.com/office/drawing/2014/main" xmlns="" id="{C5B6214D-CBB9-1220-BEA9-731ED51D5165}"/>
              </a:ext>
            </a:extLst>
          </p:cNvPr>
          <p:cNvSpPr txBox="1"/>
          <p:nvPr/>
        </p:nvSpPr>
        <p:spPr>
          <a:xfrm>
            <a:off x="8637917" y="6251282"/>
            <a:ext cx="3048000" cy="430887"/>
          </a:xfrm>
          <a:prstGeom prst="rect">
            <a:avLst/>
          </a:prstGeom>
          <a:noFill/>
        </p:spPr>
        <p:txBody>
          <a:bodyPr wrap="square" rtlCol="0">
            <a:spAutoFit/>
          </a:bodyPr>
          <a:lstStyle/>
          <a:p>
            <a:r>
              <a:rPr lang="en-IN" sz="2200" dirty="0">
                <a:solidFill>
                  <a:schemeClr val="bg1"/>
                </a:solidFill>
              </a:rPr>
              <a:t>Trained By  - Javeed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Administrator Usecase</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10</a:t>
            </a:fld>
            <a:endParaRPr lang="en-US" dirty="0">
              <a:solidFill>
                <a:schemeClr val="tx1"/>
              </a:solidFill>
            </a:endParaRPr>
          </a:p>
        </p:txBody>
      </p:sp>
      <p:sp>
        <p:nvSpPr>
          <p:cNvPr id="4" name="TextBox 3">
            <a:extLst>
              <a:ext uri="{FF2B5EF4-FFF2-40B4-BE49-F238E27FC236}">
                <a16:creationId xmlns:a16="http://schemas.microsoft.com/office/drawing/2014/main" xmlns="" id="{DC834CDC-2435-88E7-E908-66FF8BBA8773}"/>
              </a:ext>
            </a:extLst>
          </p:cNvPr>
          <p:cNvSpPr txBox="1"/>
          <p:nvPr/>
        </p:nvSpPr>
        <p:spPr>
          <a:xfrm>
            <a:off x="273075" y="1354574"/>
            <a:ext cx="41325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187CC"/>
                </a:solidFill>
                <a:latin typeface="HK Grotesk"/>
              </a:rPr>
              <a:t>Detailed View of Admin</a:t>
            </a:r>
          </a:p>
        </p:txBody>
      </p:sp>
      <p:pic>
        <p:nvPicPr>
          <p:cNvPr id="7" name="Picture 4" descr="PlantUML Diagram">
            <a:extLst>
              <a:ext uri="{FF2B5EF4-FFF2-40B4-BE49-F238E27FC236}">
                <a16:creationId xmlns:a16="http://schemas.microsoft.com/office/drawing/2014/main" xmlns="" id="{E3333029-E9F9-1C97-901C-B9C579C99FC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73076" y="2367159"/>
            <a:ext cx="10850418" cy="317674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9391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Modules</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11</a:t>
            </a:fld>
            <a:endParaRPr lang="en-US" dirty="0">
              <a:solidFill>
                <a:schemeClr val="tx1"/>
              </a:solidFill>
            </a:endParaRPr>
          </a:p>
        </p:txBody>
      </p:sp>
      <p:sp>
        <p:nvSpPr>
          <p:cNvPr id="4" name="TextBox 3">
            <a:extLst>
              <a:ext uri="{FF2B5EF4-FFF2-40B4-BE49-F238E27FC236}">
                <a16:creationId xmlns:a16="http://schemas.microsoft.com/office/drawing/2014/main" xmlns="" id="{DC834CDC-2435-88E7-E908-66FF8BBA8773}"/>
              </a:ext>
            </a:extLst>
          </p:cNvPr>
          <p:cNvSpPr txBox="1"/>
          <p:nvPr/>
        </p:nvSpPr>
        <p:spPr>
          <a:xfrm>
            <a:off x="372325" y="2553280"/>
            <a:ext cx="11447349" cy="201593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IN" sz="2500" b="1" dirty="0"/>
              <a:t>Patient Enrollment and Insurance Management:</a:t>
            </a:r>
          </a:p>
          <a:p>
            <a:pPr algn="just"/>
            <a:r>
              <a:rPr lang="en-IN" sz="2500" b="1" dirty="0">
                <a:solidFill>
                  <a:srgbClr val="0187CC"/>
                </a:solidFill>
                <a:latin typeface="HK Grotesk"/>
              </a:rPr>
              <a:t>	</a:t>
            </a:r>
            <a:r>
              <a:rPr lang="en-IN" sz="2500" dirty="0"/>
              <a:t>Registration and Profile Creation</a:t>
            </a:r>
          </a:p>
          <a:p>
            <a:pPr algn="just"/>
            <a:r>
              <a:rPr lang="en-IN" sz="2500" b="1" dirty="0">
                <a:solidFill>
                  <a:srgbClr val="0187CC"/>
                </a:solidFill>
                <a:latin typeface="HK Grotesk"/>
              </a:rPr>
              <a:t>	</a:t>
            </a:r>
            <a:r>
              <a:rPr lang="en-US" sz="2500" dirty="0"/>
              <a:t>Insurance Plan Search and Selection</a:t>
            </a:r>
          </a:p>
          <a:p>
            <a:pPr algn="just"/>
            <a:r>
              <a:rPr lang="en-US" sz="2500" b="1" dirty="0">
                <a:solidFill>
                  <a:srgbClr val="0187CC"/>
                </a:solidFill>
                <a:latin typeface="HK Grotesk"/>
              </a:rPr>
              <a:t>        	</a:t>
            </a:r>
            <a:r>
              <a:rPr lang="en-IN" sz="2500" dirty="0"/>
              <a:t>Invoice Generation Request</a:t>
            </a:r>
          </a:p>
          <a:p>
            <a:pPr algn="just"/>
            <a:r>
              <a:rPr lang="en-IN" sz="2500" b="1" dirty="0">
                <a:solidFill>
                  <a:srgbClr val="0187CC"/>
                </a:solidFill>
                <a:latin typeface="HK Grotesk"/>
              </a:rPr>
              <a:t>       	</a:t>
            </a:r>
            <a:r>
              <a:rPr lang="en-IN" sz="2500" dirty="0"/>
              <a:t>Claim Request</a:t>
            </a:r>
            <a:endParaRPr lang="en-US" sz="2500" b="1" dirty="0">
              <a:solidFill>
                <a:srgbClr val="0187CC"/>
              </a:solidFill>
              <a:latin typeface="HK Grotesk"/>
            </a:endParaRPr>
          </a:p>
        </p:txBody>
      </p:sp>
      <p:cxnSp>
        <p:nvCxnSpPr>
          <p:cNvPr id="7" name="Straight Arrow Connector 6">
            <a:extLst>
              <a:ext uri="{FF2B5EF4-FFF2-40B4-BE49-F238E27FC236}">
                <a16:creationId xmlns:a16="http://schemas.microsoft.com/office/drawing/2014/main" xmlns="" id="{B9EB4D77-E3D1-B745-4FBA-1CD440CDEAD6}"/>
              </a:ext>
            </a:extLst>
          </p:cNvPr>
          <p:cNvCxnSpPr>
            <a:cxnSpLocks/>
          </p:cNvCxnSpPr>
          <p:nvPr/>
        </p:nvCxnSpPr>
        <p:spPr>
          <a:xfrm>
            <a:off x="761169" y="3186986"/>
            <a:ext cx="4187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xmlns="" id="{C6115760-12E5-F41C-88BC-4AABA7113935}"/>
              </a:ext>
            </a:extLst>
          </p:cNvPr>
          <p:cNvCxnSpPr>
            <a:cxnSpLocks/>
          </p:cNvCxnSpPr>
          <p:nvPr/>
        </p:nvCxnSpPr>
        <p:spPr>
          <a:xfrm>
            <a:off x="754396" y="4318780"/>
            <a:ext cx="41879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xmlns="" id="{CE37FB01-609B-D232-5C32-87B1ECAD5FD1}"/>
              </a:ext>
            </a:extLst>
          </p:cNvPr>
          <p:cNvCxnSpPr>
            <a:cxnSpLocks/>
          </p:cNvCxnSpPr>
          <p:nvPr/>
        </p:nvCxnSpPr>
        <p:spPr>
          <a:xfrm>
            <a:off x="761169" y="3561248"/>
            <a:ext cx="41879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xmlns="" id="{C13681BE-038C-D27E-1844-4DC74AAAE680}"/>
              </a:ext>
            </a:extLst>
          </p:cNvPr>
          <p:cNvCxnSpPr>
            <a:cxnSpLocks/>
          </p:cNvCxnSpPr>
          <p:nvPr/>
        </p:nvCxnSpPr>
        <p:spPr>
          <a:xfrm>
            <a:off x="757782" y="3970608"/>
            <a:ext cx="418796"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xmlns="" id="{FDD4CE55-BFA5-8DCF-4935-C5721BAF06AD}"/>
              </a:ext>
            </a:extLst>
          </p:cNvPr>
          <p:cNvSpPr txBox="1"/>
          <p:nvPr/>
        </p:nvSpPr>
        <p:spPr>
          <a:xfrm>
            <a:off x="372325" y="1367562"/>
            <a:ext cx="7349706" cy="477054"/>
          </a:xfrm>
          <a:prstGeom prst="rect">
            <a:avLst/>
          </a:prstGeom>
          <a:noFill/>
        </p:spPr>
        <p:txBody>
          <a:bodyPr wrap="square" rtlCol="0">
            <a:spAutoFit/>
          </a:bodyPr>
          <a:lstStyle/>
          <a:p>
            <a:r>
              <a:rPr lang="en-IN" sz="2500" b="1" dirty="0">
                <a:solidFill>
                  <a:srgbClr val="0187CC"/>
                </a:solidFill>
              </a:rPr>
              <a:t>Patient Module:</a:t>
            </a:r>
          </a:p>
        </p:txBody>
      </p:sp>
    </p:spTree>
    <p:extLst>
      <p:ext uri="{BB962C8B-B14F-4D97-AF65-F5344CB8AC3E}">
        <p14:creationId xmlns:p14="http://schemas.microsoft.com/office/powerpoint/2010/main" xmlns="" val="66008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Modules</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12</a:t>
            </a:fld>
            <a:endParaRPr lang="en-US" dirty="0">
              <a:solidFill>
                <a:schemeClr val="tx1"/>
              </a:solidFill>
            </a:endParaRPr>
          </a:p>
        </p:txBody>
      </p:sp>
      <p:sp>
        <p:nvSpPr>
          <p:cNvPr id="4" name="TextBox 3">
            <a:extLst>
              <a:ext uri="{FF2B5EF4-FFF2-40B4-BE49-F238E27FC236}">
                <a16:creationId xmlns:a16="http://schemas.microsoft.com/office/drawing/2014/main" xmlns="" id="{DC834CDC-2435-88E7-E908-66FF8BBA8773}"/>
              </a:ext>
            </a:extLst>
          </p:cNvPr>
          <p:cNvSpPr txBox="1"/>
          <p:nvPr/>
        </p:nvSpPr>
        <p:spPr>
          <a:xfrm>
            <a:off x="537617" y="2757804"/>
            <a:ext cx="6944359" cy="216982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700" b="1" dirty="0"/>
              <a:t>Healthcare Service and Billing</a:t>
            </a:r>
            <a:r>
              <a:rPr lang="en-IN" sz="2700" dirty="0"/>
              <a:t>:</a:t>
            </a:r>
            <a:endParaRPr lang="en-US" sz="2700" dirty="0">
              <a:solidFill>
                <a:srgbClr val="0187CC"/>
              </a:solidFill>
              <a:latin typeface="HK Grotesk"/>
            </a:endParaRPr>
          </a:p>
          <a:p>
            <a:r>
              <a:rPr lang="en-US" sz="2700" dirty="0">
                <a:solidFill>
                  <a:srgbClr val="0187CC"/>
                </a:solidFill>
                <a:latin typeface="HK Grotesk"/>
              </a:rPr>
              <a:t>	</a:t>
            </a:r>
            <a:r>
              <a:rPr lang="en-US" sz="2700" dirty="0"/>
              <a:t>Provider Login and Service Details Entry</a:t>
            </a:r>
          </a:p>
          <a:p>
            <a:r>
              <a:rPr lang="en-US" sz="2700" dirty="0">
                <a:solidFill>
                  <a:srgbClr val="0187CC"/>
                </a:solidFill>
                <a:latin typeface="HK Grotesk"/>
              </a:rPr>
              <a:t>	</a:t>
            </a:r>
            <a:r>
              <a:rPr lang="en-IN" sz="2700" dirty="0"/>
              <a:t>Electronic Invoice Generation</a:t>
            </a:r>
            <a:endParaRPr lang="en-US" sz="2700" dirty="0"/>
          </a:p>
          <a:p>
            <a:r>
              <a:rPr lang="en-US" sz="2700" dirty="0">
                <a:solidFill>
                  <a:srgbClr val="0187CC"/>
                </a:solidFill>
                <a:latin typeface="HK Grotesk"/>
              </a:rPr>
              <a:t>	</a:t>
            </a:r>
            <a:r>
              <a:rPr lang="en-IN" sz="2700" dirty="0"/>
              <a:t>Invoice Status Update</a:t>
            </a:r>
            <a:endParaRPr lang="en-US" sz="2700" dirty="0"/>
          </a:p>
          <a:p>
            <a:r>
              <a:rPr lang="en-US" sz="2700" dirty="0">
                <a:solidFill>
                  <a:srgbClr val="0187CC"/>
                </a:solidFill>
                <a:latin typeface="HK Grotesk"/>
              </a:rPr>
              <a:t>	</a:t>
            </a:r>
            <a:r>
              <a:rPr lang="en-IN" sz="2700" dirty="0"/>
              <a:t>Claim Form Submission</a:t>
            </a:r>
            <a:endParaRPr lang="en-US" sz="2700" dirty="0">
              <a:solidFill>
                <a:srgbClr val="0187CC"/>
              </a:solidFill>
              <a:latin typeface="HK Grotesk"/>
            </a:endParaRPr>
          </a:p>
        </p:txBody>
      </p:sp>
      <p:cxnSp>
        <p:nvCxnSpPr>
          <p:cNvPr id="7" name="Straight Arrow Connector 6">
            <a:extLst>
              <a:ext uri="{FF2B5EF4-FFF2-40B4-BE49-F238E27FC236}">
                <a16:creationId xmlns:a16="http://schemas.microsoft.com/office/drawing/2014/main" xmlns="" id="{8C9D33A9-9BD6-F57A-46CE-84547F954C00}"/>
              </a:ext>
            </a:extLst>
          </p:cNvPr>
          <p:cNvCxnSpPr/>
          <p:nvPr/>
        </p:nvCxnSpPr>
        <p:spPr>
          <a:xfrm>
            <a:off x="799381" y="3429000"/>
            <a:ext cx="7131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xmlns="" id="{2C85B299-938B-D704-2E09-7714F725F237}"/>
              </a:ext>
            </a:extLst>
          </p:cNvPr>
          <p:cNvCxnSpPr/>
          <p:nvPr/>
        </p:nvCxnSpPr>
        <p:spPr>
          <a:xfrm>
            <a:off x="799381" y="3835879"/>
            <a:ext cx="7131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xmlns="" id="{9C7D3173-F23A-98D7-3C2E-064F9294CA3C}"/>
              </a:ext>
            </a:extLst>
          </p:cNvPr>
          <p:cNvCxnSpPr/>
          <p:nvPr/>
        </p:nvCxnSpPr>
        <p:spPr>
          <a:xfrm>
            <a:off x="799381" y="4281578"/>
            <a:ext cx="7131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xmlns="" id="{F4EC84F5-D360-9B49-7E24-2959359FC196}"/>
              </a:ext>
            </a:extLst>
          </p:cNvPr>
          <p:cNvCxnSpPr/>
          <p:nvPr/>
        </p:nvCxnSpPr>
        <p:spPr>
          <a:xfrm>
            <a:off x="799380" y="4666890"/>
            <a:ext cx="7131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xmlns="" id="{B7678A04-2F48-801B-0303-EC5B35876375}"/>
              </a:ext>
            </a:extLst>
          </p:cNvPr>
          <p:cNvSpPr txBox="1"/>
          <p:nvPr/>
        </p:nvSpPr>
        <p:spPr>
          <a:xfrm>
            <a:off x="494581" y="1507069"/>
            <a:ext cx="3185424" cy="492443"/>
          </a:xfrm>
          <a:prstGeom prst="rect">
            <a:avLst/>
          </a:prstGeom>
          <a:noFill/>
        </p:spPr>
        <p:txBody>
          <a:bodyPr wrap="none" rtlCol="0">
            <a:spAutoFit/>
          </a:bodyPr>
          <a:lstStyle/>
          <a:p>
            <a:r>
              <a:rPr lang="en-IN" sz="2600" b="1" dirty="0">
                <a:solidFill>
                  <a:srgbClr val="0187CC"/>
                </a:solidFill>
              </a:rPr>
              <a:t>Healthcare Module:</a:t>
            </a:r>
          </a:p>
        </p:txBody>
      </p:sp>
    </p:spTree>
    <p:extLst>
      <p:ext uri="{BB962C8B-B14F-4D97-AF65-F5344CB8AC3E}">
        <p14:creationId xmlns:p14="http://schemas.microsoft.com/office/powerpoint/2010/main" xmlns="" val="1837370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Modules</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13</a:t>
            </a:fld>
            <a:endParaRPr lang="en-US" dirty="0">
              <a:solidFill>
                <a:schemeClr val="tx1"/>
              </a:solidFill>
            </a:endParaRPr>
          </a:p>
        </p:txBody>
      </p:sp>
      <p:sp>
        <p:nvSpPr>
          <p:cNvPr id="4" name="TextBox 3">
            <a:extLst>
              <a:ext uri="{FF2B5EF4-FFF2-40B4-BE49-F238E27FC236}">
                <a16:creationId xmlns:a16="http://schemas.microsoft.com/office/drawing/2014/main" xmlns="" id="{DC834CDC-2435-88E7-E908-66FF8BBA8773}"/>
              </a:ext>
            </a:extLst>
          </p:cNvPr>
          <p:cNvSpPr txBox="1"/>
          <p:nvPr/>
        </p:nvSpPr>
        <p:spPr>
          <a:xfrm>
            <a:off x="558215" y="2946140"/>
            <a:ext cx="9532283" cy="181588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1" dirty="0"/>
              <a:t>Claim Submission and Processing:</a:t>
            </a:r>
          </a:p>
          <a:p>
            <a:r>
              <a:rPr lang="en-IN" sz="2800" b="1" dirty="0">
                <a:solidFill>
                  <a:srgbClr val="0187CC"/>
                </a:solidFill>
                <a:latin typeface="HK Grotesk"/>
              </a:rPr>
              <a:t>	</a:t>
            </a:r>
            <a:r>
              <a:rPr lang="en-IN" sz="2800" dirty="0"/>
              <a:t>Electronic Claim Submission</a:t>
            </a:r>
            <a:endParaRPr lang="en-IN" sz="2800" b="1" dirty="0"/>
          </a:p>
          <a:p>
            <a:r>
              <a:rPr lang="en-IN" sz="2800" b="1" dirty="0">
                <a:solidFill>
                  <a:srgbClr val="0187CC"/>
                </a:solidFill>
                <a:latin typeface="HK Grotesk"/>
              </a:rPr>
              <a:t>	</a:t>
            </a:r>
            <a:r>
              <a:rPr lang="en-IN" sz="2800" dirty="0"/>
              <a:t>Claim Review and Processing</a:t>
            </a:r>
            <a:endParaRPr lang="en-IN" sz="2800" b="1" dirty="0"/>
          </a:p>
          <a:p>
            <a:r>
              <a:rPr lang="en-IN" sz="2800" b="1" dirty="0">
                <a:solidFill>
                  <a:srgbClr val="0187CC"/>
                </a:solidFill>
                <a:latin typeface="HK Grotesk"/>
              </a:rPr>
              <a:t>	</a:t>
            </a:r>
            <a:r>
              <a:rPr lang="en-IN" sz="2800" dirty="0">
                <a:latin typeface="HK Grotesk"/>
              </a:rPr>
              <a:t>Claim History</a:t>
            </a:r>
            <a:endParaRPr lang="en-US" sz="2800" b="1" dirty="0">
              <a:solidFill>
                <a:srgbClr val="0187CC"/>
              </a:solidFill>
              <a:latin typeface="HK Grotesk"/>
            </a:endParaRPr>
          </a:p>
        </p:txBody>
      </p:sp>
      <p:cxnSp>
        <p:nvCxnSpPr>
          <p:cNvPr id="7" name="Straight Arrow Connector 6">
            <a:extLst>
              <a:ext uri="{FF2B5EF4-FFF2-40B4-BE49-F238E27FC236}">
                <a16:creationId xmlns:a16="http://schemas.microsoft.com/office/drawing/2014/main" xmlns="" id="{1EF969EE-87DE-2B2E-5077-68A76C364D4B}"/>
              </a:ext>
            </a:extLst>
          </p:cNvPr>
          <p:cNvCxnSpPr/>
          <p:nvPr/>
        </p:nvCxnSpPr>
        <p:spPr>
          <a:xfrm>
            <a:off x="851140" y="3611592"/>
            <a:ext cx="62110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xmlns="" id="{59969E66-0132-58D1-C942-BCEE5A34F188}"/>
              </a:ext>
            </a:extLst>
          </p:cNvPr>
          <p:cNvCxnSpPr/>
          <p:nvPr/>
        </p:nvCxnSpPr>
        <p:spPr>
          <a:xfrm>
            <a:off x="851140" y="4065916"/>
            <a:ext cx="5635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xmlns="" id="{87C8CD2F-11C8-E677-EF4C-76B3BF8EEFB1}"/>
              </a:ext>
            </a:extLst>
          </p:cNvPr>
          <p:cNvCxnSpPr>
            <a:cxnSpLocks/>
          </p:cNvCxnSpPr>
          <p:nvPr/>
        </p:nvCxnSpPr>
        <p:spPr>
          <a:xfrm>
            <a:off x="851140" y="4468483"/>
            <a:ext cx="621102"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xmlns="" id="{C90AF035-8700-96B8-85F9-EABE244FA049}"/>
              </a:ext>
            </a:extLst>
          </p:cNvPr>
          <p:cNvSpPr txBox="1"/>
          <p:nvPr/>
        </p:nvSpPr>
        <p:spPr>
          <a:xfrm>
            <a:off x="431513" y="1403922"/>
            <a:ext cx="4254691" cy="492443"/>
          </a:xfrm>
          <a:prstGeom prst="rect">
            <a:avLst/>
          </a:prstGeom>
          <a:noFill/>
        </p:spPr>
        <p:txBody>
          <a:bodyPr wrap="none" rtlCol="0">
            <a:spAutoFit/>
          </a:bodyPr>
          <a:lstStyle/>
          <a:p>
            <a:r>
              <a:rPr lang="en-IN" sz="2600" b="1" dirty="0">
                <a:solidFill>
                  <a:srgbClr val="0187CC"/>
                </a:solidFill>
              </a:rPr>
              <a:t>Claim Submission Module:</a:t>
            </a:r>
          </a:p>
        </p:txBody>
      </p:sp>
    </p:spTree>
    <p:extLst>
      <p:ext uri="{BB962C8B-B14F-4D97-AF65-F5344CB8AC3E}">
        <p14:creationId xmlns:p14="http://schemas.microsoft.com/office/powerpoint/2010/main" xmlns="" val="3020781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Modules</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14</a:t>
            </a:fld>
            <a:endParaRPr lang="en-US" dirty="0">
              <a:solidFill>
                <a:schemeClr val="tx1"/>
              </a:solidFill>
            </a:endParaRPr>
          </a:p>
        </p:txBody>
      </p:sp>
      <p:sp>
        <p:nvSpPr>
          <p:cNvPr id="4" name="TextBox 3">
            <a:extLst>
              <a:ext uri="{FF2B5EF4-FFF2-40B4-BE49-F238E27FC236}">
                <a16:creationId xmlns:a16="http://schemas.microsoft.com/office/drawing/2014/main" xmlns="" id="{DC834CDC-2435-88E7-E908-66FF8BBA8773}"/>
              </a:ext>
            </a:extLst>
          </p:cNvPr>
          <p:cNvSpPr txBox="1"/>
          <p:nvPr/>
        </p:nvSpPr>
        <p:spPr>
          <a:xfrm>
            <a:off x="518928" y="2867072"/>
            <a:ext cx="9463272"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800" b="1" dirty="0"/>
              <a:t>Administrator Dashboard</a:t>
            </a:r>
            <a:r>
              <a:rPr lang="en-IN" sz="2800" dirty="0"/>
              <a:t>:</a:t>
            </a:r>
          </a:p>
          <a:p>
            <a:r>
              <a:rPr lang="en-IN" sz="2800" dirty="0">
                <a:solidFill>
                  <a:srgbClr val="0187CC"/>
                </a:solidFill>
                <a:latin typeface="HK Grotesk"/>
              </a:rPr>
              <a:t>	</a:t>
            </a:r>
            <a:r>
              <a:rPr lang="en-US" sz="2800" dirty="0"/>
              <a:t>System Access and Dashboard View</a:t>
            </a:r>
          </a:p>
          <a:p>
            <a:r>
              <a:rPr lang="en-US" sz="2800" dirty="0"/>
              <a:t>	</a:t>
            </a:r>
            <a:r>
              <a:rPr lang="en-IN" sz="2800" dirty="0"/>
              <a:t>Claim Details History</a:t>
            </a:r>
            <a:endParaRPr lang="en-US" sz="2800" dirty="0"/>
          </a:p>
          <a:p>
            <a:r>
              <a:rPr lang="en-US" sz="2800" dirty="0"/>
              <a:t>	</a:t>
            </a:r>
            <a:r>
              <a:rPr lang="en-IN" sz="2800" dirty="0"/>
              <a:t>User Account Management</a:t>
            </a:r>
          </a:p>
          <a:p>
            <a:endParaRPr lang="en-US" sz="2800" dirty="0">
              <a:solidFill>
                <a:srgbClr val="0187CC"/>
              </a:solidFill>
              <a:latin typeface="HK Grotesk"/>
            </a:endParaRPr>
          </a:p>
        </p:txBody>
      </p:sp>
      <p:cxnSp>
        <p:nvCxnSpPr>
          <p:cNvPr id="7" name="Straight Arrow Connector 6">
            <a:extLst>
              <a:ext uri="{FF2B5EF4-FFF2-40B4-BE49-F238E27FC236}">
                <a16:creationId xmlns:a16="http://schemas.microsoft.com/office/drawing/2014/main" xmlns="" id="{B3799F5F-AB15-8E4B-4B60-0D66E4D3F8FF}"/>
              </a:ext>
            </a:extLst>
          </p:cNvPr>
          <p:cNvCxnSpPr/>
          <p:nvPr/>
        </p:nvCxnSpPr>
        <p:spPr>
          <a:xfrm>
            <a:off x="845389" y="3536830"/>
            <a:ext cx="6441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xmlns="" id="{F5F7E405-11DF-9B69-FAA7-EF611B7278C0}"/>
              </a:ext>
            </a:extLst>
          </p:cNvPr>
          <p:cNvCxnSpPr/>
          <p:nvPr/>
        </p:nvCxnSpPr>
        <p:spPr>
          <a:xfrm>
            <a:off x="845389" y="3945147"/>
            <a:ext cx="6441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xmlns="" id="{D252FFA3-13BE-C677-D482-0CB914144DFC}"/>
              </a:ext>
            </a:extLst>
          </p:cNvPr>
          <p:cNvCxnSpPr/>
          <p:nvPr/>
        </p:nvCxnSpPr>
        <p:spPr>
          <a:xfrm>
            <a:off x="920151" y="4439728"/>
            <a:ext cx="56934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xmlns="" id="{4C0296A5-D580-6568-5AB6-45B59A66A23A}"/>
              </a:ext>
            </a:extLst>
          </p:cNvPr>
          <p:cNvSpPr txBox="1"/>
          <p:nvPr/>
        </p:nvSpPr>
        <p:spPr>
          <a:xfrm>
            <a:off x="518928" y="1336807"/>
            <a:ext cx="2472152" cy="492443"/>
          </a:xfrm>
          <a:prstGeom prst="rect">
            <a:avLst/>
          </a:prstGeom>
          <a:noFill/>
        </p:spPr>
        <p:txBody>
          <a:bodyPr wrap="none" rtlCol="0">
            <a:spAutoFit/>
          </a:bodyPr>
          <a:lstStyle/>
          <a:p>
            <a:r>
              <a:rPr lang="en-IN" sz="2600" b="1" dirty="0">
                <a:solidFill>
                  <a:srgbClr val="0187CC"/>
                </a:solidFill>
              </a:rPr>
              <a:t>Admin Module:</a:t>
            </a:r>
          </a:p>
        </p:txBody>
      </p:sp>
    </p:spTree>
    <p:extLst>
      <p:ext uri="{BB962C8B-B14F-4D97-AF65-F5344CB8AC3E}">
        <p14:creationId xmlns:p14="http://schemas.microsoft.com/office/powerpoint/2010/main" xmlns="" val="3087259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Home</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15</a:t>
            </a:fld>
            <a:endParaRPr lang="en-US" dirty="0">
              <a:solidFill>
                <a:schemeClr val="tx1"/>
              </a:solidFill>
            </a:endParaRPr>
          </a:p>
        </p:txBody>
      </p:sp>
      <p:pic>
        <p:nvPicPr>
          <p:cNvPr id="7" name="Picture 6">
            <a:extLst>
              <a:ext uri="{FF2B5EF4-FFF2-40B4-BE49-F238E27FC236}">
                <a16:creationId xmlns:a16="http://schemas.microsoft.com/office/drawing/2014/main" xmlns="" id="{5F4B86D8-B8B1-5E4B-C4BA-99C64F259CB3}"/>
              </a:ext>
            </a:extLst>
          </p:cNvPr>
          <p:cNvPicPr>
            <a:picLocks noChangeAspect="1"/>
          </p:cNvPicPr>
          <p:nvPr/>
        </p:nvPicPr>
        <p:blipFill>
          <a:blip r:embed="rId3"/>
          <a:stretch>
            <a:fillRect/>
          </a:stretch>
        </p:blipFill>
        <p:spPr>
          <a:xfrm>
            <a:off x="1942802" y="1012605"/>
            <a:ext cx="6763110" cy="5198128"/>
          </a:xfrm>
          <a:prstGeom prst="rect">
            <a:avLst/>
          </a:prstGeom>
        </p:spPr>
      </p:pic>
      <p:sp>
        <p:nvSpPr>
          <p:cNvPr id="8" name="TextBox 7">
            <a:extLst>
              <a:ext uri="{FF2B5EF4-FFF2-40B4-BE49-F238E27FC236}">
                <a16:creationId xmlns:a16="http://schemas.microsoft.com/office/drawing/2014/main" xmlns="" id="{ADE75BD1-98BD-AA0F-726D-5B3A133A6A6F}"/>
              </a:ext>
            </a:extLst>
          </p:cNvPr>
          <p:cNvSpPr txBox="1"/>
          <p:nvPr/>
        </p:nvSpPr>
        <p:spPr>
          <a:xfrm>
            <a:off x="143135" y="264543"/>
            <a:ext cx="3922781" cy="369332"/>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xmlns="" val="766782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Login</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16</a:t>
            </a:fld>
            <a:endParaRPr lang="en-US" dirty="0">
              <a:solidFill>
                <a:schemeClr val="tx1"/>
              </a:solidFill>
            </a:endParaRPr>
          </a:p>
        </p:txBody>
      </p:sp>
      <p:pic>
        <p:nvPicPr>
          <p:cNvPr id="7" name="Picture 6">
            <a:extLst>
              <a:ext uri="{FF2B5EF4-FFF2-40B4-BE49-F238E27FC236}">
                <a16:creationId xmlns:a16="http://schemas.microsoft.com/office/drawing/2014/main" xmlns="" id="{BD24C116-4615-A6A8-6C95-ABCBE041969B}"/>
              </a:ext>
            </a:extLst>
          </p:cNvPr>
          <p:cNvPicPr>
            <a:picLocks noChangeAspect="1"/>
          </p:cNvPicPr>
          <p:nvPr/>
        </p:nvPicPr>
        <p:blipFill>
          <a:blip r:embed="rId3"/>
          <a:stretch>
            <a:fillRect/>
          </a:stretch>
        </p:blipFill>
        <p:spPr>
          <a:xfrm>
            <a:off x="1777042" y="744395"/>
            <a:ext cx="6893440" cy="5977080"/>
          </a:xfrm>
          <a:prstGeom prst="rect">
            <a:avLst/>
          </a:prstGeom>
        </p:spPr>
      </p:pic>
    </p:spTree>
    <p:extLst>
      <p:ext uri="{BB962C8B-B14F-4D97-AF65-F5344CB8AC3E}">
        <p14:creationId xmlns:p14="http://schemas.microsoft.com/office/powerpoint/2010/main" xmlns="" val="972650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Registration</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17</a:t>
            </a:fld>
            <a:endParaRPr lang="en-US" dirty="0">
              <a:solidFill>
                <a:schemeClr val="tx1"/>
              </a:solidFill>
            </a:endParaRPr>
          </a:p>
        </p:txBody>
      </p:sp>
      <p:pic>
        <p:nvPicPr>
          <p:cNvPr id="7" name="Picture 6">
            <a:extLst>
              <a:ext uri="{FF2B5EF4-FFF2-40B4-BE49-F238E27FC236}">
                <a16:creationId xmlns:a16="http://schemas.microsoft.com/office/drawing/2014/main" xmlns="" id="{6F854B38-5B54-5812-3328-8D20CC7C2368}"/>
              </a:ext>
            </a:extLst>
          </p:cNvPr>
          <p:cNvPicPr>
            <a:picLocks noChangeAspect="1"/>
          </p:cNvPicPr>
          <p:nvPr/>
        </p:nvPicPr>
        <p:blipFill>
          <a:blip r:embed="rId3"/>
          <a:stretch>
            <a:fillRect/>
          </a:stretch>
        </p:blipFill>
        <p:spPr>
          <a:xfrm>
            <a:off x="2288876" y="673038"/>
            <a:ext cx="7019216" cy="5776421"/>
          </a:xfrm>
          <a:prstGeom prst="rect">
            <a:avLst/>
          </a:prstGeom>
        </p:spPr>
      </p:pic>
    </p:spTree>
    <p:extLst>
      <p:ext uri="{BB962C8B-B14F-4D97-AF65-F5344CB8AC3E}">
        <p14:creationId xmlns:p14="http://schemas.microsoft.com/office/powerpoint/2010/main" xmlns="" val="3175284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User Profile</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a:xfrm>
            <a:off x="8610600" y="6356350"/>
            <a:ext cx="2743200" cy="365125"/>
          </a:xfrm>
        </p:spPr>
        <p:txBody>
          <a:bodyPr/>
          <a:lstStyle/>
          <a:p>
            <a:fld id="{C8F35010-364B-470B-BB6C-DCBBE63D2E54}" type="slidenum">
              <a:rPr lang="en-US" smtClean="0"/>
              <a:pPr/>
              <a:t>18</a:t>
            </a:fld>
            <a:endParaRPr lang="en-US" dirty="0"/>
          </a:p>
        </p:txBody>
      </p:sp>
      <p:pic>
        <p:nvPicPr>
          <p:cNvPr id="9" name="Picture 8">
            <a:extLst>
              <a:ext uri="{FF2B5EF4-FFF2-40B4-BE49-F238E27FC236}">
                <a16:creationId xmlns:a16="http://schemas.microsoft.com/office/drawing/2014/main" xmlns="" id="{D798E990-D3C4-CBF9-2EEB-502BDB680757}"/>
              </a:ext>
            </a:extLst>
          </p:cNvPr>
          <p:cNvPicPr>
            <a:picLocks noChangeAspect="1"/>
          </p:cNvPicPr>
          <p:nvPr/>
        </p:nvPicPr>
        <p:blipFill>
          <a:blip r:embed="rId3"/>
          <a:stretch>
            <a:fillRect/>
          </a:stretch>
        </p:blipFill>
        <p:spPr>
          <a:xfrm>
            <a:off x="2283125" y="719902"/>
            <a:ext cx="7758022" cy="5512177"/>
          </a:xfrm>
          <a:prstGeom prst="rect">
            <a:avLst/>
          </a:prstGeom>
        </p:spPr>
      </p:pic>
    </p:spTree>
    <p:extLst>
      <p:ext uri="{BB962C8B-B14F-4D97-AF65-F5344CB8AC3E}">
        <p14:creationId xmlns:p14="http://schemas.microsoft.com/office/powerpoint/2010/main" xmlns="" val="818006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Provider DashBoard</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19</a:t>
            </a:fld>
            <a:endParaRPr lang="en-US" dirty="0">
              <a:solidFill>
                <a:schemeClr val="tx1"/>
              </a:solidFill>
            </a:endParaRPr>
          </a:p>
        </p:txBody>
      </p:sp>
      <p:pic>
        <p:nvPicPr>
          <p:cNvPr id="7" name="Picture 6">
            <a:extLst>
              <a:ext uri="{FF2B5EF4-FFF2-40B4-BE49-F238E27FC236}">
                <a16:creationId xmlns:a16="http://schemas.microsoft.com/office/drawing/2014/main" xmlns="" id="{4CF4ED52-5C6E-8DBC-BA5B-791EED8D1EF4}"/>
              </a:ext>
            </a:extLst>
          </p:cNvPr>
          <p:cNvPicPr>
            <a:picLocks noChangeAspect="1"/>
          </p:cNvPicPr>
          <p:nvPr/>
        </p:nvPicPr>
        <p:blipFill>
          <a:blip r:embed="rId3"/>
          <a:stretch>
            <a:fillRect/>
          </a:stretch>
        </p:blipFill>
        <p:spPr>
          <a:xfrm>
            <a:off x="1897811" y="653001"/>
            <a:ext cx="7545238" cy="5703347"/>
          </a:xfrm>
          <a:prstGeom prst="rect">
            <a:avLst/>
          </a:prstGeom>
        </p:spPr>
      </p:pic>
    </p:spTree>
    <p:extLst>
      <p:ext uri="{BB962C8B-B14F-4D97-AF65-F5344CB8AC3E}">
        <p14:creationId xmlns:p14="http://schemas.microsoft.com/office/powerpoint/2010/main" xmlns="" val="2623287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Contents</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2</a:t>
            </a:fld>
            <a:endParaRPr lang="en-US" dirty="0">
              <a:solidFill>
                <a:schemeClr val="tx1"/>
              </a:solidFill>
            </a:endParaRPr>
          </a:p>
        </p:txBody>
      </p:sp>
      <p:sp>
        <p:nvSpPr>
          <p:cNvPr id="4" name="TextBox 3">
            <a:extLst>
              <a:ext uri="{FF2B5EF4-FFF2-40B4-BE49-F238E27FC236}">
                <a16:creationId xmlns:a16="http://schemas.microsoft.com/office/drawing/2014/main" xmlns="" id="{DC834CDC-2435-88E7-E908-66FF8BBA8773}"/>
              </a:ext>
            </a:extLst>
          </p:cNvPr>
          <p:cNvSpPr txBox="1"/>
          <p:nvPr/>
        </p:nvSpPr>
        <p:spPr>
          <a:xfrm>
            <a:off x="1406010" y="1343071"/>
            <a:ext cx="10785990" cy="3693319"/>
          </a:xfrm>
          <a:prstGeom prst="rect">
            <a:avLst/>
          </a:prstGeom>
          <a:noFill/>
        </p:spPr>
        <p:txBody>
          <a:bodyPr wrap="square" numCol="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sz="2600" dirty="0">
                <a:solidFill>
                  <a:srgbClr val="0187CC"/>
                </a:solidFill>
                <a:latin typeface="HK Grotesk"/>
              </a:rPr>
              <a:t>Abstract</a:t>
            </a:r>
          </a:p>
          <a:p>
            <a:pPr marL="285750" indent="-285750">
              <a:buFont typeface="Wingdings" panose="05000000000000000000" pitchFamily="2" charset="2"/>
              <a:buChar char="§"/>
            </a:pPr>
            <a:r>
              <a:rPr lang="en-US" sz="2600" dirty="0">
                <a:solidFill>
                  <a:srgbClr val="0187CC"/>
                </a:solidFill>
                <a:latin typeface="HK Grotesk"/>
              </a:rPr>
              <a:t>Scope</a:t>
            </a:r>
          </a:p>
          <a:p>
            <a:pPr marL="285750" indent="-285750">
              <a:buFont typeface="Wingdings" panose="05000000000000000000" pitchFamily="2" charset="2"/>
              <a:buChar char="§"/>
            </a:pPr>
            <a:r>
              <a:rPr lang="en-US" sz="2600" dirty="0">
                <a:solidFill>
                  <a:srgbClr val="0187CC"/>
                </a:solidFill>
                <a:latin typeface="HK Grotesk"/>
              </a:rPr>
              <a:t>Technologies</a:t>
            </a:r>
          </a:p>
          <a:p>
            <a:pPr marL="285750" indent="-285750">
              <a:buFont typeface="Wingdings" panose="05000000000000000000" pitchFamily="2" charset="2"/>
              <a:buChar char="§"/>
            </a:pPr>
            <a:r>
              <a:rPr lang="en-US" sz="2600" dirty="0">
                <a:solidFill>
                  <a:srgbClr val="0187CC"/>
                </a:solidFill>
                <a:latin typeface="HK Grotesk"/>
              </a:rPr>
              <a:t>Usecase Diagram</a:t>
            </a:r>
          </a:p>
          <a:p>
            <a:pPr marL="285750" indent="-285750">
              <a:buFont typeface="Wingdings" panose="05000000000000000000" pitchFamily="2" charset="2"/>
              <a:buChar char="§"/>
            </a:pPr>
            <a:r>
              <a:rPr lang="en-US" sz="2600" dirty="0">
                <a:solidFill>
                  <a:srgbClr val="0187CC"/>
                </a:solidFill>
                <a:latin typeface="HK Grotesk"/>
              </a:rPr>
              <a:t>Modules</a:t>
            </a:r>
          </a:p>
          <a:p>
            <a:pPr marL="285750" indent="-285750">
              <a:buFont typeface="Wingdings" panose="05000000000000000000" pitchFamily="2" charset="2"/>
              <a:buChar char="§"/>
            </a:pPr>
            <a:r>
              <a:rPr lang="en-US" sz="2600" dirty="0">
                <a:solidFill>
                  <a:srgbClr val="0187CC"/>
                </a:solidFill>
                <a:latin typeface="HK Grotesk"/>
              </a:rPr>
              <a:t>Codes</a:t>
            </a:r>
          </a:p>
          <a:p>
            <a:pPr marL="285750" indent="-285750">
              <a:buFont typeface="Wingdings" panose="05000000000000000000" pitchFamily="2" charset="2"/>
              <a:buChar char="§"/>
            </a:pPr>
            <a:r>
              <a:rPr lang="en-US" sz="2600" dirty="0">
                <a:solidFill>
                  <a:srgbClr val="0187CC"/>
                </a:solidFill>
                <a:latin typeface="HK Grotesk"/>
              </a:rPr>
              <a:t>Results</a:t>
            </a:r>
          </a:p>
          <a:p>
            <a:pPr marL="285750" indent="-285750">
              <a:buFont typeface="Wingdings" panose="05000000000000000000" pitchFamily="2" charset="2"/>
              <a:buChar char="§"/>
            </a:pPr>
            <a:r>
              <a:rPr lang="en-US" sz="2600" dirty="0">
                <a:solidFill>
                  <a:srgbClr val="0187CC"/>
                </a:solidFill>
                <a:latin typeface="HK Grotesk"/>
              </a:rPr>
              <a:t>Conclusion</a:t>
            </a:r>
          </a:p>
          <a:p>
            <a:pPr marL="285750" indent="-285750">
              <a:buFont typeface="Wingdings" panose="05000000000000000000" pitchFamily="2" charset="2"/>
              <a:buChar char="§"/>
            </a:pPr>
            <a:endParaRPr lang="en-US" sz="2600" dirty="0">
              <a:solidFill>
                <a:srgbClr val="0187CC"/>
              </a:solidFill>
              <a:latin typeface="HK Grotesk"/>
            </a:endParaRPr>
          </a:p>
        </p:txBody>
      </p:sp>
    </p:spTree>
    <p:extLst>
      <p:ext uri="{BB962C8B-B14F-4D97-AF65-F5344CB8AC3E}">
        <p14:creationId xmlns:p14="http://schemas.microsoft.com/office/powerpoint/2010/main" xmlns="" val="2441406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Patient DashBoard</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20</a:t>
            </a:fld>
            <a:endParaRPr lang="en-US" dirty="0">
              <a:solidFill>
                <a:schemeClr val="tx1"/>
              </a:solidFill>
            </a:endParaRPr>
          </a:p>
        </p:txBody>
      </p:sp>
      <p:pic>
        <p:nvPicPr>
          <p:cNvPr id="7" name="Picture 6">
            <a:extLst>
              <a:ext uri="{FF2B5EF4-FFF2-40B4-BE49-F238E27FC236}">
                <a16:creationId xmlns:a16="http://schemas.microsoft.com/office/drawing/2014/main" xmlns="" id="{C8704CF3-5D66-6A89-E796-37AC4A283BD9}"/>
              </a:ext>
            </a:extLst>
          </p:cNvPr>
          <p:cNvPicPr>
            <a:picLocks noChangeAspect="1"/>
          </p:cNvPicPr>
          <p:nvPr/>
        </p:nvPicPr>
        <p:blipFill>
          <a:blip r:embed="rId3"/>
          <a:stretch>
            <a:fillRect/>
          </a:stretch>
        </p:blipFill>
        <p:spPr>
          <a:xfrm>
            <a:off x="2133600" y="749229"/>
            <a:ext cx="6096000" cy="5588622"/>
          </a:xfrm>
          <a:prstGeom prst="rect">
            <a:avLst/>
          </a:prstGeom>
        </p:spPr>
      </p:pic>
    </p:spTree>
    <p:extLst>
      <p:ext uri="{BB962C8B-B14F-4D97-AF65-F5344CB8AC3E}">
        <p14:creationId xmlns:p14="http://schemas.microsoft.com/office/powerpoint/2010/main" xmlns="" val="257560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Insurance Company Dashboard</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21</a:t>
            </a:fld>
            <a:endParaRPr lang="en-US" dirty="0">
              <a:solidFill>
                <a:schemeClr val="tx1"/>
              </a:solidFill>
            </a:endParaRPr>
          </a:p>
        </p:txBody>
      </p:sp>
      <p:pic>
        <p:nvPicPr>
          <p:cNvPr id="7" name="Picture 6">
            <a:extLst>
              <a:ext uri="{FF2B5EF4-FFF2-40B4-BE49-F238E27FC236}">
                <a16:creationId xmlns:a16="http://schemas.microsoft.com/office/drawing/2014/main" xmlns="" id="{F4C2FB5F-839A-9D7C-7FC5-C113C761DC91}"/>
              </a:ext>
            </a:extLst>
          </p:cNvPr>
          <p:cNvPicPr>
            <a:picLocks noChangeAspect="1"/>
          </p:cNvPicPr>
          <p:nvPr/>
        </p:nvPicPr>
        <p:blipFill>
          <a:blip r:embed="rId3"/>
          <a:stretch>
            <a:fillRect/>
          </a:stretch>
        </p:blipFill>
        <p:spPr>
          <a:xfrm>
            <a:off x="2777705" y="714895"/>
            <a:ext cx="6259403" cy="5555394"/>
          </a:xfrm>
          <a:prstGeom prst="rect">
            <a:avLst/>
          </a:prstGeom>
        </p:spPr>
      </p:pic>
    </p:spTree>
    <p:extLst>
      <p:ext uri="{BB962C8B-B14F-4D97-AF65-F5344CB8AC3E}">
        <p14:creationId xmlns:p14="http://schemas.microsoft.com/office/powerpoint/2010/main" xmlns="" val="1306026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Insurance Plan Selection</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22</a:t>
            </a:fld>
            <a:endParaRPr lang="en-US" dirty="0">
              <a:solidFill>
                <a:schemeClr val="tx1"/>
              </a:solidFill>
            </a:endParaRPr>
          </a:p>
        </p:txBody>
      </p:sp>
      <p:pic>
        <p:nvPicPr>
          <p:cNvPr id="7" name="Picture 6">
            <a:extLst>
              <a:ext uri="{FF2B5EF4-FFF2-40B4-BE49-F238E27FC236}">
                <a16:creationId xmlns:a16="http://schemas.microsoft.com/office/drawing/2014/main" xmlns="" id="{05CC9A68-BD9F-5CF7-55FF-44E6C89DE31D}"/>
              </a:ext>
            </a:extLst>
          </p:cNvPr>
          <p:cNvPicPr>
            <a:picLocks noChangeAspect="1"/>
          </p:cNvPicPr>
          <p:nvPr/>
        </p:nvPicPr>
        <p:blipFill>
          <a:blip r:embed="rId3"/>
          <a:stretch>
            <a:fillRect/>
          </a:stretch>
        </p:blipFill>
        <p:spPr>
          <a:xfrm>
            <a:off x="2898475" y="754744"/>
            <a:ext cx="6259404" cy="5555395"/>
          </a:xfrm>
          <a:prstGeom prst="rect">
            <a:avLst/>
          </a:prstGeom>
        </p:spPr>
      </p:pic>
    </p:spTree>
    <p:extLst>
      <p:ext uri="{BB962C8B-B14F-4D97-AF65-F5344CB8AC3E}">
        <p14:creationId xmlns:p14="http://schemas.microsoft.com/office/powerpoint/2010/main" xmlns="" val="3073143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Claim Submission Code</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23</a:t>
            </a:fld>
            <a:endParaRPr lang="en-US" dirty="0">
              <a:solidFill>
                <a:schemeClr val="tx1"/>
              </a:solidFill>
            </a:endParaRPr>
          </a:p>
        </p:txBody>
      </p:sp>
      <p:pic>
        <p:nvPicPr>
          <p:cNvPr id="7" name="Picture 6">
            <a:extLst>
              <a:ext uri="{FF2B5EF4-FFF2-40B4-BE49-F238E27FC236}">
                <a16:creationId xmlns:a16="http://schemas.microsoft.com/office/drawing/2014/main" xmlns="" id="{43C26DF1-0542-14CB-D106-ABB35BDBDB43}"/>
              </a:ext>
            </a:extLst>
          </p:cNvPr>
          <p:cNvPicPr>
            <a:picLocks noChangeAspect="1"/>
          </p:cNvPicPr>
          <p:nvPr/>
        </p:nvPicPr>
        <p:blipFill>
          <a:blip r:embed="rId3"/>
          <a:stretch>
            <a:fillRect/>
          </a:stretch>
        </p:blipFill>
        <p:spPr>
          <a:xfrm>
            <a:off x="2707387" y="1112783"/>
            <a:ext cx="7529291" cy="5177025"/>
          </a:xfrm>
          <a:prstGeom prst="rect">
            <a:avLst/>
          </a:prstGeom>
        </p:spPr>
      </p:pic>
    </p:spTree>
    <p:extLst>
      <p:ext uri="{BB962C8B-B14F-4D97-AF65-F5344CB8AC3E}">
        <p14:creationId xmlns:p14="http://schemas.microsoft.com/office/powerpoint/2010/main" xmlns="" val="904570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24</a:t>
            </a:fld>
            <a:endParaRPr lang="en-US" dirty="0">
              <a:solidFill>
                <a:schemeClr val="tx1"/>
              </a:solidFill>
            </a:endParaRPr>
          </a:p>
        </p:txBody>
      </p:sp>
      <p:sp>
        <p:nvSpPr>
          <p:cNvPr id="5" name="TextBox 4">
            <a:extLst>
              <a:ext uri="{FF2B5EF4-FFF2-40B4-BE49-F238E27FC236}">
                <a16:creationId xmlns:a16="http://schemas.microsoft.com/office/drawing/2014/main" xmlns="" id="{EAD588F6-16E7-13A2-2901-90B5B32A0F50}"/>
              </a:ext>
            </a:extLst>
          </p:cNvPr>
          <p:cNvSpPr txBox="1"/>
          <p:nvPr/>
        </p:nvSpPr>
        <p:spPr>
          <a:xfrm>
            <a:off x="431513" y="523336"/>
            <a:ext cx="5083834" cy="584775"/>
          </a:xfrm>
          <a:prstGeom prst="rect">
            <a:avLst/>
          </a:prstGeom>
          <a:noFill/>
        </p:spPr>
        <p:txBody>
          <a:bodyPr wrap="square" rtlCol="0">
            <a:spAutoFit/>
          </a:bodyPr>
          <a:lstStyle/>
          <a:p>
            <a:r>
              <a:rPr lang="en-IN" sz="3200" dirty="0">
                <a:solidFill>
                  <a:schemeClr val="accent1">
                    <a:lumMod val="60000"/>
                    <a:lumOff val="40000"/>
                  </a:schemeClr>
                </a:solidFill>
              </a:rPr>
              <a:t>Claim</a:t>
            </a:r>
            <a:r>
              <a:rPr lang="en-IN" dirty="0"/>
              <a:t> </a:t>
            </a:r>
            <a:r>
              <a:rPr lang="en-IN" sz="3200" dirty="0">
                <a:solidFill>
                  <a:schemeClr val="accent1">
                    <a:lumMod val="60000"/>
                    <a:lumOff val="40000"/>
                  </a:schemeClr>
                </a:solidFill>
              </a:rPr>
              <a:t>Processing Code</a:t>
            </a:r>
          </a:p>
        </p:txBody>
      </p:sp>
      <p:pic>
        <p:nvPicPr>
          <p:cNvPr id="8" name="Picture 7">
            <a:extLst>
              <a:ext uri="{FF2B5EF4-FFF2-40B4-BE49-F238E27FC236}">
                <a16:creationId xmlns:a16="http://schemas.microsoft.com/office/drawing/2014/main" xmlns="" id="{34183B14-84A1-B87B-B093-F6065D0D11E1}"/>
              </a:ext>
            </a:extLst>
          </p:cNvPr>
          <p:cNvPicPr>
            <a:picLocks noChangeAspect="1"/>
          </p:cNvPicPr>
          <p:nvPr/>
        </p:nvPicPr>
        <p:blipFill>
          <a:blip r:embed="rId3"/>
          <a:stretch>
            <a:fillRect/>
          </a:stretch>
        </p:blipFill>
        <p:spPr>
          <a:xfrm>
            <a:off x="1857555" y="1270365"/>
            <a:ext cx="8826605" cy="5127608"/>
          </a:xfrm>
          <a:prstGeom prst="rect">
            <a:avLst/>
          </a:prstGeom>
        </p:spPr>
      </p:pic>
    </p:spTree>
    <p:extLst>
      <p:ext uri="{BB962C8B-B14F-4D97-AF65-F5344CB8AC3E}">
        <p14:creationId xmlns:p14="http://schemas.microsoft.com/office/powerpoint/2010/main" xmlns="" val="200471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Admin Dashboard Code</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25</a:t>
            </a:fld>
            <a:endParaRPr lang="en-US" dirty="0">
              <a:solidFill>
                <a:schemeClr val="tx1"/>
              </a:solidFill>
            </a:endParaRPr>
          </a:p>
        </p:txBody>
      </p:sp>
      <p:pic>
        <p:nvPicPr>
          <p:cNvPr id="9" name="Picture 8">
            <a:extLst>
              <a:ext uri="{FF2B5EF4-FFF2-40B4-BE49-F238E27FC236}">
                <a16:creationId xmlns:a16="http://schemas.microsoft.com/office/drawing/2014/main" xmlns="" id="{CE2E9675-294C-B72D-1FF5-3619E7252C4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02898" y="1022541"/>
            <a:ext cx="7763775" cy="5122401"/>
          </a:xfrm>
          <a:prstGeom prst="rect">
            <a:avLst/>
          </a:prstGeom>
          <a:ln>
            <a:solidFill>
              <a:schemeClr val="accent1"/>
            </a:solidFill>
          </a:ln>
        </p:spPr>
      </p:pic>
    </p:spTree>
    <p:extLst>
      <p:ext uri="{BB962C8B-B14F-4D97-AF65-F5344CB8AC3E}">
        <p14:creationId xmlns:p14="http://schemas.microsoft.com/office/powerpoint/2010/main" xmlns="" val="245693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Invoice Generation</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26</a:t>
            </a:fld>
            <a:endParaRPr lang="en-US" dirty="0">
              <a:solidFill>
                <a:schemeClr val="tx1"/>
              </a:solidFill>
            </a:endParaRPr>
          </a:p>
        </p:txBody>
      </p:sp>
      <p:sp>
        <p:nvSpPr>
          <p:cNvPr id="4" name="TextBox 3">
            <a:extLst>
              <a:ext uri="{FF2B5EF4-FFF2-40B4-BE49-F238E27FC236}">
                <a16:creationId xmlns:a16="http://schemas.microsoft.com/office/drawing/2014/main" xmlns="" id="{DC834CDC-2435-88E7-E908-66FF8BBA8773}"/>
              </a:ext>
            </a:extLst>
          </p:cNvPr>
          <p:cNvSpPr txBox="1"/>
          <p:nvPr/>
        </p:nvSpPr>
        <p:spPr>
          <a:xfrm>
            <a:off x="273075" y="1354574"/>
            <a:ext cx="41325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rgbClr val="0187CC"/>
              </a:solidFill>
              <a:latin typeface="HK Grotesk"/>
            </a:endParaRPr>
          </a:p>
        </p:txBody>
      </p:sp>
      <p:pic>
        <p:nvPicPr>
          <p:cNvPr id="9" name="Picture 8">
            <a:extLst>
              <a:ext uri="{FF2B5EF4-FFF2-40B4-BE49-F238E27FC236}">
                <a16:creationId xmlns:a16="http://schemas.microsoft.com/office/drawing/2014/main" xmlns="" id="{DBB04892-5349-4E61-94CE-05DE9C663D37}"/>
              </a:ext>
            </a:extLst>
          </p:cNvPr>
          <p:cNvPicPr>
            <a:picLocks noChangeAspect="1"/>
          </p:cNvPicPr>
          <p:nvPr/>
        </p:nvPicPr>
        <p:blipFill>
          <a:blip r:embed="rId3"/>
          <a:stretch>
            <a:fillRect/>
          </a:stretch>
        </p:blipFill>
        <p:spPr>
          <a:xfrm>
            <a:off x="1817298" y="760123"/>
            <a:ext cx="7546701" cy="5596225"/>
          </a:xfrm>
          <a:prstGeom prst="rect">
            <a:avLst/>
          </a:prstGeom>
        </p:spPr>
      </p:pic>
    </p:spTree>
    <p:extLst>
      <p:ext uri="{BB962C8B-B14F-4D97-AF65-F5344CB8AC3E}">
        <p14:creationId xmlns:p14="http://schemas.microsoft.com/office/powerpoint/2010/main" xmlns="" val="3642768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55">
            <a:extLst>
              <a:ext uri="{FF2B5EF4-FFF2-40B4-BE49-F238E27FC236}">
                <a16:creationId xmlns:a16="http://schemas.microsoft.com/office/drawing/2014/main" xmlns="" id="{A45990FB-126B-8A56-AD3B-A1F1A4374354}"/>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Administrator Controller</a:t>
            </a:r>
          </a:p>
        </p:txBody>
      </p:sp>
      <p:pic>
        <p:nvPicPr>
          <p:cNvPr id="3" name="Picture 2" descr="Logo&#10;&#10;Description automatically generated">
            <a:extLst>
              <a:ext uri="{FF2B5EF4-FFF2-40B4-BE49-F238E27FC236}">
                <a16:creationId xmlns:a16="http://schemas.microsoft.com/office/drawing/2014/main" xmlns="" id="{17EEDD1F-BFE4-C0F3-595B-1233BF409A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4" name="TextBox 5">
            <a:extLst>
              <a:ext uri="{FF2B5EF4-FFF2-40B4-BE49-F238E27FC236}">
                <a16:creationId xmlns:a16="http://schemas.microsoft.com/office/drawing/2014/main" xmlns="" id="{50219F1F-5523-6D64-7304-25F9154FDACF}"/>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5" name="Slide Number Placeholder 5">
            <a:extLst>
              <a:ext uri="{FF2B5EF4-FFF2-40B4-BE49-F238E27FC236}">
                <a16:creationId xmlns:a16="http://schemas.microsoft.com/office/drawing/2014/main" xmlns="" id="{2495D9E2-E006-496D-A3E8-C623CAC7A75A}"/>
              </a:ext>
            </a:extLst>
          </p:cNvPr>
          <p:cNvSpPr>
            <a:spLocks noGrp="1"/>
          </p:cNvSpPr>
          <p:nvPr>
            <p:ph type="sldNum" sz="quarter" idx="12"/>
          </p:nvPr>
        </p:nvSpPr>
        <p:spPr>
          <a:xfrm>
            <a:off x="8610600" y="6356350"/>
            <a:ext cx="2743200" cy="365125"/>
          </a:xfrm>
        </p:spPr>
        <p:txBody>
          <a:bodyPr/>
          <a:lstStyle/>
          <a:p>
            <a:fld id="{C8F35010-364B-470B-BB6C-DCBBE63D2E54}" type="slidenum">
              <a:rPr lang="en-US" smtClean="0">
                <a:solidFill>
                  <a:schemeClr val="tx1"/>
                </a:solidFill>
              </a:rPr>
              <a:pPr/>
              <a:t>27</a:t>
            </a:fld>
            <a:endParaRPr lang="en-US" dirty="0">
              <a:solidFill>
                <a:schemeClr val="tx1"/>
              </a:solidFill>
            </a:endParaRPr>
          </a:p>
        </p:txBody>
      </p:sp>
      <p:pic>
        <p:nvPicPr>
          <p:cNvPr id="8" name="Picture 7">
            <a:extLst>
              <a:ext uri="{FF2B5EF4-FFF2-40B4-BE49-F238E27FC236}">
                <a16:creationId xmlns:a16="http://schemas.microsoft.com/office/drawing/2014/main" xmlns="" id="{E8CA07D5-3E5E-1D54-856E-780C69EB447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36608" y="690653"/>
            <a:ext cx="9964947" cy="5605283"/>
          </a:xfrm>
          <a:prstGeom prst="rect">
            <a:avLst/>
          </a:prstGeom>
        </p:spPr>
      </p:pic>
    </p:spTree>
    <p:extLst>
      <p:ext uri="{BB962C8B-B14F-4D97-AF65-F5344CB8AC3E}">
        <p14:creationId xmlns:p14="http://schemas.microsoft.com/office/powerpoint/2010/main" xmlns="" val="3673349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E3526C0-0D62-E999-846D-539DB0F96A06}"/>
              </a:ext>
            </a:extLst>
          </p:cNvPr>
          <p:cNvSpPr/>
          <p:nvPr/>
        </p:nvSpPr>
        <p:spPr>
          <a:xfrm>
            <a:off x="637860" y="124327"/>
            <a:ext cx="10102565" cy="492443"/>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3200" b="1" dirty="0">
                <a:solidFill>
                  <a:srgbClr val="0187CC"/>
                </a:solidFill>
                <a:latin typeface="HK Grotesk Bold"/>
              </a:rPr>
              <a:t>Administrator Controller</a:t>
            </a:r>
          </a:p>
        </p:txBody>
      </p:sp>
      <p:pic>
        <p:nvPicPr>
          <p:cNvPr id="3" name="Picture 2"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73415" y="6310736"/>
            <a:ext cx="645766" cy="422937"/>
          </a:xfrm>
          <a:prstGeom prst="rect">
            <a:avLst/>
          </a:prstGeom>
        </p:spPr>
      </p:pic>
      <p:sp>
        <p:nvSpPr>
          <p:cNvPr id="4" name="TextBox 5">
            <a:extLst>
              <a:ext uri="{FF2B5EF4-FFF2-40B4-BE49-F238E27FC236}">
                <a16:creationId xmlns:a16="http://schemas.microsoft.com/office/drawing/2014/main" xmlns="" id="{3222EB71-F821-F852-BAE8-F9C461EA6C98}"/>
              </a:ext>
            </a:extLst>
          </p:cNvPr>
          <p:cNvSpPr txBox="1"/>
          <p:nvPr/>
        </p:nvSpPr>
        <p:spPr>
          <a:xfrm>
            <a:off x="4789542" y="6331431"/>
            <a:ext cx="6259403" cy="2406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5" name="Slide Number Placeholder 5">
            <a:extLst>
              <a:ext uri="{FF2B5EF4-FFF2-40B4-BE49-F238E27FC236}">
                <a16:creationId xmlns:a16="http://schemas.microsoft.com/office/drawing/2014/main" xmlns="" id="{CB6264C8-542D-6BAC-F31C-291E314EAB7E}"/>
              </a:ext>
            </a:extLst>
          </p:cNvPr>
          <p:cNvSpPr>
            <a:spLocks noGrp="1"/>
          </p:cNvSpPr>
          <p:nvPr/>
        </p:nvSpPr>
        <p:spPr>
          <a:xfrm>
            <a:off x="8975385" y="626920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F35010-364B-470B-BB6C-DCBBE63D2E54}" type="slidenum">
              <a:rPr lang="en-US" smtClean="0">
                <a:solidFill>
                  <a:schemeClr val="tx1"/>
                </a:solidFill>
              </a:rPr>
              <a:pPr/>
              <a:t>28</a:t>
            </a:fld>
            <a:endParaRPr lang="en-US" dirty="0">
              <a:solidFill>
                <a:schemeClr val="tx1"/>
              </a:solidFill>
            </a:endParaRPr>
          </a:p>
        </p:txBody>
      </p:sp>
      <p:pic>
        <p:nvPicPr>
          <p:cNvPr id="8" name="Picture 7">
            <a:extLst>
              <a:ext uri="{FF2B5EF4-FFF2-40B4-BE49-F238E27FC236}">
                <a16:creationId xmlns:a16="http://schemas.microsoft.com/office/drawing/2014/main" xmlns="" id="{027A6EB6-9D5E-947F-CEB8-7476688C9DC6}"/>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119181" y="616770"/>
            <a:ext cx="10102565" cy="5682693"/>
          </a:xfrm>
          <a:prstGeom prst="rect">
            <a:avLst/>
          </a:prstGeom>
        </p:spPr>
      </p:pic>
    </p:spTree>
    <p:extLst>
      <p:ext uri="{BB962C8B-B14F-4D97-AF65-F5344CB8AC3E}">
        <p14:creationId xmlns:p14="http://schemas.microsoft.com/office/powerpoint/2010/main" xmlns="" val="863836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73415" y="6310736"/>
            <a:ext cx="645766" cy="422937"/>
          </a:xfrm>
          <a:prstGeom prst="rect">
            <a:avLst/>
          </a:prstGeom>
        </p:spPr>
      </p:pic>
      <p:sp>
        <p:nvSpPr>
          <p:cNvPr id="4" name="TextBox 5">
            <a:extLst>
              <a:ext uri="{FF2B5EF4-FFF2-40B4-BE49-F238E27FC236}">
                <a16:creationId xmlns:a16="http://schemas.microsoft.com/office/drawing/2014/main" xmlns="" id="{3222EB71-F821-F852-BAE8-F9C461EA6C98}"/>
              </a:ext>
            </a:extLst>
          </p:cNvPr>
          <p:cNvSpPr txBox="1"/>
          <p:nvPr/>
        </p:nvSpPr>
        <p:spPr>
          <a:xfrm>
            <a:off x="4789542" y="6331431"/>
            <a:ext cx="6259403" cy="2406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5" name="Slide Number Placeholder 5">
            <a:extLst>
              <a:ext uri="{FF2B5EF4-FFF2-40B4-BE49-F238E27FC236}">
                <a16:creationId xmlns:a16="http://schemas.microsoft.com/office/drawing/2014/main" xmlns="" id="{CB6264C8-542D-6BAC-F31C-291E314EAB7E}"/>
              </a:ext>
            </a:extLst>
          </p:cNvPr>
          <p:cNvSpPr>
            <a:spLocks noGrp="1"/>
          </p:cNvSpPr>
          <p:nvPr/>
        </p:nvSpPr>
        <p:spPr>
          <a:xfrm>
            <a:off x="8975385" y="626920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F35010-364B-470B-BB6C-DCBBE63D2E54}" type="slidenum">
              <a:rPr lang="en-US" smtClean="0">
                <a:solidFill>
                  <a:schemeClr val="tx1"/>
                </a:solidFill>
              </a:rPr>
              <a:pPr/>
              <a:t>29</a:t>
            </a:fld>
            <a:endParaRPr lang="en-US" dirty="0">
              <a:solidFill>
                <a:schemeClr val="tx1"/>
              </a:solidFill>
            </a:endParaRPr>
          </a:p>
        </p:txBody>
      </p:sp>
      <p:sp>
        <p:nvSpPr>
          <p:cNvPr id="8" name="TextBox 7">
            <a:extLst>
              <a:ext uri="{FF2B5EF4-FFF2-40B4-BE49-F238E27FC236}">
                <a16:creationId xmlns:a16="http://schemas.microsoft.com/office/drawing/2014/main" xmlns="" id="{B1D0FC3E-336F-58D4-6B3F-5B1BF094F549}"/>
              </a:ext>
            </a:extLst>
          </p:cNvPr>
          <p:cNvSpPr txBox="1"/>
          <p:nvPr/>
        </p:nvSpPr>
        <p:spPr>
          <a:xfrm>
            <a:off x="1207697" y="592347"/>
            <a:ext cx="3519577" cy="369332"/>
          </a:xfrm>
          <a:prstGeom prst="rect">
            <a:avLst/>
          </a:prstGeom>
          <a:noFill/>
        </p:spPr>
        <p:txBody>
          <a:bodyPr wrap="square" rtlCol="0">
            <a:spAutoFit/>
          </a:bodyPr>
          <a:lstStyle/>
          <a:p>
            <a:r>
              <a:rPr lang="en-IN" dirty="0">
                <a:solidFill>
                  <a:schemeClr val="accent1">
                    <a:lumMod val="60000"/>
                    <a:lumOff val="40000"/>
                  </a:schemeClr>
                </a:solidFill>
              </a:rPr>
              <a:t>Health Care Provider Controller</a:t>
            </a:r>
          </a:p>
        </p:txBody>
      </p:sp>
      <p:pic>
        <p:nvPicPr>
          <p:cNvPr id="10" name="Picture 9">
            <a:extLst>
              <a:ext uri="{FF2B5EF4-FFF2-40B4-BE49-F238E27FC236}">
                <a16:creationId xmlns:a16="http://schemas.microsoft.com/office/drawing/2014/main" xmlns="" id="{7FFE2C8B-96F9-25E6-9B5D-AB0B32DB9C6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28468" y="961679"/>
            <a:ext cx="9368286" cy="5269661"/>
          </a:xfrm>
          <a:prstGeom prst="rect">
            <a:avLst/>
          </a:prstGeom>
        </p:spPr>
      </p:pic>
    </p:spTree>
    <p:extLst>
      <p:ext uri="{BB962C8B-B14F-4D97-AF65-F5344CB8AC3E}">
        <p14:creationId xmlns:p14="http://schemas.microsoft.com/office/powerpoint/2010/main" xmlns="" val="39900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Abstract</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3</a:t>
            </a:fld>
            <a:endParaRPr lang="en-US" dirty="0">
              <a:solidFill>
                <a:schemeClr val="tx1"/>
              </a:solidFill>
            </a:endParaRPr>
          </a:p>
        </p:txBody>
      </p:sp>
      <p:sp>
        <p:nvSpPr>
          <p:cNvPr id="13" name="TextBox 12">
            <a:extLst>
              <a:ext uri="{FF2B5EF4-FFF2-40B4-BE49-F238E27FC236}">
                <a16:creationId xmlns:a16="http://schemas.microsoft.com/office/drawing/2014/main" xmlns="" id="{C08455A8-9273-0B63-E1D4-F56E3902D270}"/>
              </a:ext>
            </a:extLst>
          </p:cNvPr>
          <p:cNvSpPr txBox="1"/>
          <p:nvPr/>
        </p:nvSpPr>
        <p:spPr>
          <a:xfrm>
            <a:off x="1344285" y="983283"/>
            <a:ext cx="8637915" cy="470898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2500" dirty="0"/>
              <a:t>The Medical Billing and Claims Management System is a comprehensive application designed to streamline the intricate process of medical billing, claims submission, and reimbursement. It aims to reduce administrative burdens, enhance accuracy, and improve communication between healthcare providers, insurance companies, and patients. The system facilitates efficient claims submission by healthcare providers, enables insurance companies to process claims, validate coverage and generates and manages patient invoices based on medical services and insurance coverage. Additionally, it ensures data privacy through user authentication and authorization mechanisms​.</a:t>
            </a:r>
            <a:endParaRPr lang="en-IN" sz="2500" dirty="0"/>
          </a:p>
        </p:txBody>
      </p:sp>
      <p:sp>
        <p:nvSpPr>
          <p:cNvPr id="14" name="Arrow: Right 13">
            <a:extLst>
              <a:ext uri="{FF2B5EF4-FFF2-40B4-BE49-F238E27FC236}">
                <a16:creationId xmlns:a16="http://schemas.microsoft.com/office/drawing/2014/main" xmlns="" id="{BE5BB66E-0A01-34B1-4B12-59E41573D6D5}"/>
              </a:ext>
            </a:extLst>
          </p:cNvPr>
          <p:cNvSpPr/>
          <p:nvPr/>
        </p:nvSpPr>
        <p:spPr>
          <a:xfrm>
            <a:off x="769190" y="1104181"/>
            <a:ext cx="575095" cy="28754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561350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E3526C0-0D62-E999-846D-539DB0F96A06}"/>
              </a:ext>
            </a:extLst>
          </p:cNvPr>
          <p:cNvSpPr/>
          <p:nvPr/>
        </p:nvSpPr>
        <p:spPr>
          <a:xfrm>
            <a:off x="637860" y="124327"/>
            <a:ext cx="10102565" cy="492443"/>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3200" b="1" dirty="0">
                <a:solidFill>
                  <a:srgbClr val="0187CC"/>
                </a:solidFill>
                <a:latin typeface="HK Grotesk Bold"/>
              </a:rPr>
              <a:t>Insurance company Controller</a:t>
            </a:r>
          </a:p>
        </p:txBody>
      </p:sp>
      <p:pic>
        <p:nvPicPr>
          <p:cNvPr id="3" name="Picture 2"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73415" y="6310736"/>
            <a:ext cx="645766" cy="422937"/>
          </a:xfrm>
          <a:prstGeom prst="rect">
            <a:avLst/>
          </a:prstGeom>
        </p:spPr>
      </p:pic>
      <p:sp>
        <p:nvSpPr>
          <p:cNvPr id="4" name="TextBox 5">
            <a:extLst>
              <a:ext uri="{FF2B5EF4-FFF2-40B4-BE49-F238E27FC236}">
                <a16:creationId xmlns:a16="http://schemas.microsoft.com/office/drawing/2014/main" xmlns="" id="{3222EB71-F821-F852-BAE8-F9C461EA6C98}"/>
              </a:ext>
            </a:extLst>
          </p:cNvPr>
          <p:cNvSpPr txBox="1"/>
          <p:nvPr/>
        </p:nvSpPr>
        <p:spPr>
          <a:xfrm>
            <a:off x="4789542" y="6331431"/>
            <a:ext cx="6259403" cy="2406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5" name="Slide Number Placeholder 5">
            <a:extLst>
              <a:ext uri="{FF2B5EF4-FFF2-40B4-BE49-F238E27FC236}">
                <a16:creationId xmlns:a16="http://schemas.microsoft.com/office/drawing/2014/main" xmlns="" id="{CB6264C8-542D-6BAC-F31C-291E314EAB7E}"/>
              </a:ext>
            </a:extLst>
          </p:cNvPr>
          <p:cNvSpPr>
            <a:spLocks noGrp="1"/>
          </p:cNvSpPr>
          <p:nvPr/>
        </p:nvSpPr>
        <p:spPr>
          <a:xfrm>
            <a:off x="8975385" y="626920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F35010-364B-470B-BB6C-DCBBE63D2E54}" type="slidenum">
              <a:rPr lang="en-US" smtClean="0">
                <a:solidFill>
                  <a:schemeClr val="tx1"/>
                </a:solidFill>
              </a:rPr>
              <a:pPr/>
              <a:t>30</a:t>
            </a:fld>
            <a:endParaRPr lang="en-US" dirty="0">
              <a:solidFill>
                <a:schemeClr val="tx1"/>
              </a:solidFill>
            </a:endParaRPr>
          </a:p>
        </p:txBody>
      </p:sp>
      <p:pic>
        <p:nvPicPr>
          <p:cNvPr id="8" name="Picture 7">
            <a:extLst>
              <a:ext uri="{FF2B5EF4-FFF2-40B4-BE49-F238E27FC236}">
                <a16:creationId xmlns:a16="http://schemas.microsoft.com/office/drawing/2014/main" xmlns="" id="{500CC891-8F57-DDD2-82AC-444624293E6D}"/>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28468" y="747982"/>
            <a:ext cx="8827698" cy="4965580"/>
          </a:xfrm>
          <a:prstGeom prst="rect">
            <a:avLst/>
          </a:prstGeom>
        </p:spPr>
      </p:pic>
    </p:spTree>
    <p:extLst>
      <p:ext uri="{BB962C8B-B14F-4D97-AF65-F5344CB8AC3E}">
        <p14:creationId xmlns:p14="http://schemas.microsoft.com/office/powerpoint/2010/main" xmlns="" val="599487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E3526C0-0D62-E999-846D-539DB0F96A06}"/>
              </a:ext>
            </a:extLst>
          </p:cNvPr>
          <p:cNvSpPr/>
          <p:nvPr/>
        </p:nvSpPr>
        <p:spPr>
          <a:xfrm>
            <a:off x="637860" y="124327"/>
            <a:ext cx="10102565" cy="492443"/>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3200" b="1" dirty="0">
                <a:solidFill>
                  <a:srgbClr val="0187CC"/>
                </a:solidFill>
                <a:latin typeface="HK Grotesk Bold"/>
              </a:rPr>
              <a:t>Patient Controller</a:t>
            </a:r>
          </a:p>
        </p:txBody>
      </p:sp>
      <p:pic>
        <p:nvPicPr>
          <p:cNvPr id="3" name="Picture 2"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73415" y="6310736"/>
            <a:ext cx="645766" cy="422937"/>
          </a:xfrm>
          <a:prstGeom prst="rect">
            <a:avLst/>
          </a:prstGeom>
        </p:spPr>
      </p:pic>
      <p:sp>
        <p:nvSpPr>
          <p:cNvPr id="4" name="TextBox 5">
            <a:extLst>
              <a:ext uri="{FF2B5EF4-FFF2-40B4-BE49-F238E27FC236}">
                <a16:creationId xmlns:a16="http://schemas.microsoft.com/office/drawing/2014/main" xmlns="" id="{3222EB71-F821-F852-BAE8-F9C461EA6C98}"/>
              </a:ext>
            </a:extLst>
          </p:cNvPr>
          <p:cNvSpPr txBox="1"/>
          <p:nvPr/>
        </p:nvSpPr>
        <p:spPr>
          <a:xfrm>
            <a:off x="4789542" y="6331431"/>
            <a:ext cx="6259403" cy="2406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5" name="Slide Number Placeholder 5">
            <a:extLst>
              <a:ext uri="{FF2B5EF4-FFF2-40B4-BE49-F238E27FC236}">
                <a16:creationId xmlns:a16="http://schemas.microsoft.com/office/drawing/2014/main" xmlns="" id="{CB6264C8-542D-6BAC-F31C-291E314EAB7E}"/>
              </a:ext>
            </a:extLst>
          </p:cNvPr>
          <p:cNvSpPr>
            <a:spLocks noGrp="1"/>
          </p:cNvSpPr>
          <p:nvPr/>
        </p:nvSpPr>
        <p:spPr>
          <a:xfrm>
            <a:off x="8975385" y="626920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F35010-364B-470B-BB6C-DCBBE63D2E54}" type="slidenum">
              <a:rPr lang="en-US" smtClean="0">
                <a:solidFill>
                  <a:schemeClr val="tx1"/>
                </a:solidFill>
              </a:rPr>
              <a:pPr/>
              <a:t>31</a:t>
            </a:fld>
            <a:endParaRPr lang="en-US" dirty="0">
              <a:solidFill>
                <a:schemeClr val="tx1"/>
              </a:solidFill>
            </a:endParaRPr>
          </a:p>
        </p:txBody>
      </p:sp>
      <p:pic>
        <p:nvPicPr>
          <p:cNvPr id="8" name="Picture 7">
            <a:extLst>
              <a:ext uri="{FF2B5EF4-FFF2-40B4-BE49-F238E27FC236}">
                <a16:creationId xmlns:a16="http://schemas.microsoft.com/office/drawing/2014/main" xmlns="" id="{34FB723F-8898-4BB3-B540-170B0932F133}"/>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299713" y="616770"/>
            <a:ext cx="9811109" cy="5518749"/>
          </a:xfrm>
          <a:prstGeom prst="rect">
            <a:avLst/>
          </a:prstGeom>
        </p:spPr>
      </p:pic>
    </p:spTree>
    <p:extLst>
      <p:ext uri="{BB962C8B-B14F-4D97-AF65-F5344CB8AC3E}">
        <p14:creationId xmlns:p14="http://schemas.microsoft.com/office/powerpoint/2010/main" xmlns="" val="267952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E3526C0-0D62-E999-846D-539DB0F96A06}"/>
              </a:ext>
            </a:extLst>
          </p:cNvPr>
          <p:cNvSpPr/>
          <p:nvPr/>
        </p:nvSpPr>
        <p:spPr>
          <a:xfrm>
            <a:off x="637860" y="124327"/>
            <a:ext cx="10102565" cy="492443"/>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3200" b="1" dirty="0">
                <a:solidFill>
                  <a:srgbClr val="0187CC"/>
                </a:solidFill>
                <a:latin typeface="HK Grotesk Bold"/>
              </a:rPr>
              <a:t>Insurance Claim Controller</a:t>
            </a:r>
          </a:p>
        </p:txBody>
      </p:sp>
      <p:pic>
        <p:nvPicPr>
          <p:cNvPr id="3" name="Picture 2"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73415" y="6310736"/>
            <a:ext cx="645766" cy="422937"/>
          </a:xfrm>
          <a:prstGeom prst="rect">
            <a:avLst/>
          </a:prstGeom>
        </p:spPr>
      </p:pic>
      <p:sp>
        <p:nvSpPr>
          <p:cNvPr id="4" name="TextBox 5">
            <a:extLst>
              <a:ext uri="{FF2B5EF4-FFF2-40B4-BE49-F238E27FC236}">
                <a16:creationId xmlns:a16="http://schemas.microsoft.com/office/drawing/2014/main" xmlns="" id="{3222EB71-F821-F852-BAE8-F9C461EA6C98}"/>
              </a:ext>
            </a:extLst>
          </p:cNvPr>
          <p:cNvSpPr txBox="1"/>
          <p:nvPr/>
        </p:nvSpPr>
        <p:spPr>
          <a:xfrm>
            <a:off x="4789542" y="6331431"/>
            <a:ext cx="6259403" cy="2406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5" name="Slide Number Placeholder 5">
            <a:extLst>
              <a:ext uri="{FF2B5EF4-FFF2-40B4-BE49-F238E27FC236}">
                <a16:creationId xmlns:a16="http://schemas.microsoft.com/office/drawing/2014/main" xmlns="" id="{CB6264C8-542D-6BAC-F31C-291E314EAB7E}"/>
              </a:ext>
            </a:extLst>
          </p:cNvPr>
          <p:cNvSpPr>
            <a:spLocks noGrp="1"/>
          </p:cNvSpPr>
          <p:nvPr/>
        </p:nvSpPr>
        <p:spPr>
          <a:xfrm>
            <a:off x="8975385" y="626920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F35010-364B-470B-BB6C-DCBBE63D2E54}" type="slidenum">
              <a:rPr lang="en-US" smtClean="0">
                <a:solidFill>
                  <a:schemeClr val="tx1"/>
                </a:solidFill>
              </a:rPr>
              <a:pPr/>
              <a:t>32</a:t>
            </a:fld>
            <a:endParaRPr lang="en-US" dirty="0">
              <a:solidFill>
                <a:schemeClr val="tx1"/>
              </a:solidFill>
            </a:endParaRPr>
          </a:p>
        </p:txBody>
      </p:sp>
      <p:pic>
        <p:nvPicPr>
          <p:cNvPr id="8" name="Picture 7">
            <a:extLst>
              <a:ext uri="{FF2B5EF4-FFF2-40B4-BE49-F238E27FC236}">
                <a16:creationId xmlns:a16="http://schemas.microsoft.com/office/drawing/2014/main" xmlns="" id="{1EEDDCB2-E793-D74C-B782-774CE10AE2E8}"/>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052421" y="616770"/>
            <a:ext cx="9903125" cy="5570508"/>
          </a:xfrm>
          <a:prstGeom prst="rect">
            <a:avLst/>
          </a:prstGeom>
        </p:spPr>
      </p:pic>
    </p:spTree>
    <p:extLst>
      <p:ext uri="{BB962C8B-B14F-4D97-AF65-F5344CB8AC3E}">
        <p14:creationId xmlns:p14="http://schemas.microsoft.com/office/powerpoint/2010/main" xmlns="" val="2819486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E3526C0-0D62-E999-846D-539DB0F96A06}"/>
              </a:ext>
            </a:extLst>
          </p:cNvPr>
          <p:cNvSpPr/>
          <p:nvPr/>
        </p:nvSpPr>
        <p:spPr>
          <a:xfrm>
            <a:off x="637860" y="124327"/>
            <a:ext cx="10102565" cy="492443"/>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3200" b="1" dirty="0">
                <a:solidFill>
                  <a:srgbClr val="0187CC"/>
                </a:solidFill>
                <a:latin typeface="HK Grotesk Bold"/>
              </a:rPr>
              <a:t>Invoice Controller</a:t>
            </a:r>
          </a:p>
        </p:txBody>
      </p:sp>
      <p:pic>
        <p:nvPicPr>
          <p:cNvPr id="3" name="Picture 2"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73415" y="6310736"/>
            <a:ext cx="645766" cy="422937"/>
          </a:xfrm>
          <a:prstGeom prst="rect">
            <a:avLst/>
          </a:prstGeom>
        </p:spPr>
      </p:pic>
      <p:sp>
        <p:nvSpPr>
          <p:cNvPr id="4" name="TextBox 5">
            <a:extLst>
              <a:ext uri="{FF2B5EF4-FFF2-40B4-BE49-F238E27FC236}">
                <a16:creationId xmlns:a16="http://schemas.microsoft.com/office/drawing/2014/main" xmlns="" id="{3222EB71-F821-F852-BAE8-F9C461EA6C98}"/>
              </a:ext>
            </a:extLst>
          </p:cNvPr>
          <p:cNvSpPr txBox="1"/>
          <p:nvPr/>
        </p:nvSpPr>
        <p:spPr>
          <a:xfrm>
            <a:off x="4789542" y="6331431"/>
            <a:ext cx="6259403" cy="2406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5" name="Slide Number Placeholder 5">
            <a:extLst>
              <a:ext uri="{FF2B5EF4-FFF2-40B4-BE49-F238E27FC236}">
                <a16:creationId xmlns:a16="http://schemas.microsoft.com/office/drawing/2014/main" xmlns="" id="{CB6264C8-542D-6BAC-F31C-291E314EAB7E}"/>
              </a:ext>
            </a:extLst>
          </p:cNvPr>
          <p:cNvSpPr>
            <a:spLocks noGrp="1"/>
          </p:cNvSpPr>
          <p:nvPr/>
        </p:nvSpPr>
        <p:spPr>
          <a:xfrm>
            <a:off x="8975385" y="626920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F35010-364B-470B-BB6C-DCBBE63D2E54}" type="slidenum">
              <a:rPr lang="en-US" smtClean="0">
                <a:solidFill>
                  <a:schemeClr val="tx1"/>
                </a:solidFill>
              </a:rPr>
              <a:pPr/>
              <a:t>33</a:t>
            </a:fld>
            <a:endParaRPr lang="en-US" dirty="0">
              <a:solidFill>
                <a:schemeClr val="tx1"/>
              </a:solidFill>
            </a:endParaRPr>
          </a:p>
        </p:txBody>
      </p:sp>
      <p:pic>
        <p:nvPicPr>
          <p:cNvPr id="8" name="Picture 7">
            <a:extLst>
              <a:ext uri="{FF2B5EF4-FFF2-40B4-BE49-F238E27FC236}">
                <a16:creationId xmlns:a16="http://schemas.microsoft.com/office/drawing/2014/main" xmlns="" id="{184E121E-C174-D0BD-CE4D-EC9BD57A1DEF}"/>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713780" y="678999"/>
            <a:ext cx="9126747" cy="5133795"/>
          </a:xfrm>
          <a:prstGeom prst="rect">
            <a:avLst/>
          </a:prstGeom>
        </p:spPr>
      </p:pic>
    </p:spTree>
    <p:extLst>
      <p:ext uri="{BB962C8B-B14F-4D97-AF65-F5344CB8AC3E}">
        <p14:creationId xmlns:p14="http://schemas.microsoft.com/office/powerpoint/2010/main" xmlns="" val="713342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E3526C0-0D62-E999-846D-539DB0F96A06}"/>
              </a:ext>
            </a:extLst>
          </p:cNvPr>
          <p:cNvSpPr/>
          <p:nvPr/>
        </p:nvSpPr>
        <p:spPr>
          <a:xfrm>
            <a:off x="655113" y="124327"/>
            <a:ext cx="10102565" cy="492443"/>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3200" b="1" dirty="0">
                <a:solidFill>
                  <a:srgbClr val="0187CC"/>
                </a:solidFill>
                <a:latin typeface="HK Grotesk Bold"/>
              </a:rPr>
              <a:t>Insurance Plan Controller</a:t>
            </a:r>
          </a:p>
        </p:txBody>
      </p:sp>
      <p:pic>
        <p:nvPicPr>
          <p:cNvPr id="3" name="Picture 2"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73415" y="6310736"/>
            <a:ext cx="645766" cy="422937"/>
          </a:xfrm>
          <a:prstGeom prst="rect">
            <a:avLst/>
          </a:prstGeom>
        </p:spPr>
      </p:pic>
      <p:sp>
        <p:nvSpPr>
          <p:cNvPr id="4" name="TextBox 5">
            <a:extLst>
              <a:ext uri="{FF2B5EF4-FFF2-40B4-BE49-F238E27FC236}">
                <a16:creationId xmlns:a16="http://schemas.microsoft.com/office/drawing/2014/main" xmlns="" id="{3222EB71-F821-F852-BAE8-F9C461EA6C98}"/>
              </a:ext>
            </a:extLst>
          </p:cNvPr>
          <p:cNvSpPr txBox="1"/>
          <p:nvPr/>
        </p:nvSpPr>
        <p:spPr>
          <a:xfrm>
            <a:off x="4789542" y="6331431"/>
            <a:ext cx="6259403" cy="24066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5" name="Slide Number Placeholder 5">
            <a:extLst>
              <a:ext uri="{FF2B5EF4-FFF2-40B4-BE49-F238E27FC236}">
                <a16:creationId xmlns:a16="http://schemas.microsoft.com/office/drawing/2014/main" xmlns="" id="{CB6264C8-542D-6BAC-F31C-291E314EAB7E}"/>
              </a:ext>
            </a:extLst>
          </p:cNvPr>
          <p:cNvSpPr>
            <a:spLocks noGrp="1"/>
          </p:cNvSpPr>
          <p:nvPr/>
        </p:nvSpPr>
        <p:spPr>
          <a:xfrm>
            <a:off x="8975385" y="626920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F35010-364B-470B-BB6C-DCBBE63D2E54}" type="slidenum">
              <a:rPr lang="en-US" smtClean="0">
                <a:solidFill>
                  <a:schemeClr val="tx1"/>
                </a:solidFill>
              </a:rPr>
              <a:pPr/>
              <a:t>34</a:t>
            </a:fld>
            <a:endParaRPr lang="en-US" dirty="0">
              <a:solidFill>
                <a:schemeClr val="tx1"/>
              </a:solidFill>
            </a:endParaRPr>
          </a:p>
        </p:txBody>
      </p:sp>
      <p:pic>
        <p:nvPicPr>
          <p:cNvPr id="8" name="Picture 7">
            <a:extLst>
              <a:ext uri="{FF2B5EF4-FFF2-40B4-BE49-F238E27FC236}">
                <a16:creationId xmlns:a16="http://schemas.microsoft.com/office/drawing/2014/main" xmlns="" id="{BC1FA29E-A8DF-6F20-210E-9A7D82299BC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68723" y="678999"/>
            <a:ext cx="9305027" cy="5234078"/>
          </a:xfrm>
          <a:prstGeom prst="rect">
            <a:avLst/>
          </a:prstGeom>
        </p:spPr>
      </p:pic>
    </p:spTree>
    <p:extLst>
      <p:ext uri="{BB962C8B-B14F-4D97-AF65-F5344CB8AC3E}">
        <p14:creationId xmlns:p14="http://schemas.microsoft.com/office/powerpoint/2010/main" xmlns="" val="4221792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984885"/>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Home Page </a:t>
            </a: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35</a:t>
            </a:fld>
            <a:endParaRPr lang="en-US" dirty="0">
              <a:solidFill>
                <a:schemeClr val="tx1"/>
              </a:solidFill>
            </a:endParaRPr>
          </a:p>
        </p:txBody>
      </p:sp>
      <p:pic>
        <p:nvPicPr>
          <p:cNvPr id="7" name="Picture 6">
            <a:extLst>
              <a:ext uri="{FF2B5EF4-FFF2-40B4-BE49-F238E27FC236}">
                <a16:creationId xmlns:a16="http://schemas.microsoft.com/office/drawing/2014/main" xmlns="" id="{44740D54-D910-DFF2-A3EC-0D4F696E75B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05132" y="1488919"/>
            <a:ext cx="10156166" cy="4852947"/>
          </a:xfrm>
          <a:prstGeom prst="rect">
            <a:avLst/>
          </a:prstGeom>
        </p:spPr>
      </p:pic>
    </p:spTree>
    <p:extLst>
      <p:ext uri="{BB962C8B-B14F-4D97-AF65-F5344CB8AC3E}">
        <p14:creationId xmlns:p14="http://schemas.microsoft.com/office/powerpoint/2010/main" xmlns="" val="198546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36</a:t>
            </a:fld>
            <a:endParaRPr lang="en-US" dirty="0">
              <a:solidFill>
                <a:schemeClr val="tx1"/>
              </a:solidFill>
            </a:endParaRPr>
          </a:p>
        </p:txBody>
      </p:sp>
      <p:pic>
        <p:nvPicPr>
          <p:cNvPr id="7" name="Picture 6">
            <a:extLst>
              <a:ext uri="{FF2B5EF4-FFF2-40B4-BE49-F238E27FC236}">
                <a16:creationId xmlns:a16="http://schemas.microsoft.com/office/drawing/2014/main" xmlns="" id="{A0EFF09C-3A66-CDCA-4724-D4FF601BDA2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17265" y="703918"/>
            <a:ext cx="5981015" cy="3215783"/>
          </a:xfrm>
          <a:prstGeom prst="rect">
            <a:avLst/>
          </a:prstGeom>
        </p:spPr>
      </p:pic>
      <p:pic>
        <p:nvPicPr>
          <p:cNvPr id="9" name="Picture 8">
            <a:extLst>
              <a:ext uri="{FF2B5EF4-FFF2-40B4-BE49-F238E27FC236}">
                <a16:creationId xmlns:a16="http://schemas.microsoft.com/office/drawing/2014/main" xmlns="" id="{ACBCFBD1-299C-3A76-B1F3-B1E4EE801A6A}"/>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t="28550" r="-92"/>
          <a:stretch/>
        </p:blipFill>
        <p:spPr>
          <a:xfrm>
            <a:off x="3142027" y="3948846"/>
            <a:ext cx="6131489" cy="2345273"/>
          </a:xfrm>
          <a:prstGeom prst="rect">
            <a:avLst/>
          </a:prstGeom>
        </p:spPr>
      </p:pic>
      <p:sp>
        <p:nvSpPr>
          <p:cNvPr id="13" name="TextBox 12">
            <a:extLst>
              <a:ext uri="{FF2B5EF4-FFF2-40B4-BE49-F238E27FC236}">
                <a16:creationId xmlns:a16="http://schemas.microsoft.com/office/drawing/2014/main" xmlns="" id="{E83096CF-B925-730A-D43A-827D16B0D4BC}"/>
              </a:ext>
            </a:extLst>
          </p:cNvPr>
          <p:cNvSpPr txBox="1"/>
          <p:nvPr/>
        </p:nvSpPr>
        <p:spPr>
          <a:xfrm>
            <a:off x="500332" y="494581"/>
            <a:ext cx="2633932" cy="369332"/>
          </a:xfrm>
          <a:prstGeom prst="rect">
            <a:avLst/>
          </a:prstGeom>
          <a:noFill/>
        </p:spPr>
        <p:txBody>
          <a:bodyPr wrap="square" rtlCol="0">
            <a:spAutoFit/>
          </a:bodyPr>
          <a:lstStyle/>
          <a:p>
            <a:r>
              <a:rPr lang="en-IN" dirty="0">
                <a:solidFill>
                  <a:schemeClr val="accent1">
                    <a:lumMod val="60000"/>
                    <a:lumOff val="40000"/>
                  </a:schemeClr>
                </a:solidFill>
              </a:rPr>
              <a:t>Register Page :</a:t>
            </a:r>
          </a:p>
        </p:txBody>
      </p:sp>
    </p:spTree>
    <p:extLst>
      <p:ext uri="{BB962C8B-B14F-4D97-AF65-F5344CB8AC3E}">
        <p14:creationId xmlns:p14="http://schemas.microsoft.com/office/powerpoint/2010/main" xmlns="" val="4167172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37</a:t>
            </a:fld>
            <a:endParaRPr lang="en-US" dirty="0">
              <a:solidFill>
                <a:schemeClr val="tx1"/>
              </a:solidFill>
            </a:endParaRPr>
          </a:p>
        </p:txBody>
      </p:sp>
      <p:sp>
        <p:nvSpPr>
          <p:cNvPr id="5" name="TextBox 4">
            <a:extLst>
              <a:ext uri="{FF2B5EF4-FFF2-40B4-BE49-F238E27FC236}">
                <a16:creationId xmlns:a16="http://schemas.microsoft.com/office/drawing/2014/main" xmlns="" id="{2663CC55-18C2-9429-E18E-8C2622861214}"/>
              </a:ext>
            </a:extLst>
          </p:cNvPr>
          <p:cNvSpPr txBox="1"/>
          <p:nvPr/>
        </p:nvSpPr>
        <p:spPr>
          <a:xfrm>
            <a:off x="1374475" y="483079"/>
            <a:ext cx="4675517" cy="584775"/>
          </a:xfrm>
          <a:prstGeom prst="rect">
            <a:avLst/>
          </a:prstGeom>
          <a:noFill/>
        </p:spPr>
        <p:txBody>
          <a:bodyPr wrap="square" rtlCol="0">
            <a:spAutoFit/>
          </a:bodyPr>
          <a:lstStyle/>
          <a:p>
            <a:r>
              <a:rPr lang="en-IN" sz="3200" dirty="0">
                <a:solidFill>
                  <a:schemeClr val="accent1">
                    <a:lumMod val="60000"/>
                    <a:lumOff val="40000"/>
                  </a:schemeClr>
                </a:solidFill>
              </a:rPr>
              <a:t>Login Page </a:t>
            </a:r>
          </a:p>
        </p:txBody>
      </p:sp>
      <p:pic>
        <p:nvPicPr>
          <p:cNvPr id="10" name="Picture 9">
            <a:extLst>
              <a:ext uri="{FF2B5EF4-FFF2-40B4-BE49-F238E27FC236}">
                <a16:creationId xmlns:a16="http://schemas.microsoft.com/office/drawing/2014/main" xmlns="" id="{4DE78F1B-2723-F380-0C06-8721F0C7E36F}"/>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6368" t="15523" r="13679" b="7255"/>
          <a:stretch/>
        </p:blipFill>
        <p:spPr>
          <a:xfrm>
            <a:off x="1903560" y="1130085"/>
            <a:ext cx="8528649" cy="5288494"/>
          </a:xfrm>
          <a:prstGeom prst="rect">
            <a:avLst/>
          </a:prstGeom>
        </p:spPr>
      </p:pic>
    </p:spTree>
    <p:extLst>
      <p:ext uri="{BB962C8B-B14F-4D97-AF65-F5344CB8AC3E}">
        <p14:creationId xmlns:p14="http://schemas.microsoft.com/office/powerpoint/2010/main" xmlns="" val="125796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User Profile</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38</a:t>
            </a:fld>
            <a:endParaRPr lang="en-US" dirty="0">
              <a:solidFill>
                <a:schemeClr val="tx1"/>
              </a:solidFill>
            </a:endParaRPr>
          </a:p>
        </p:txBody>
      </p:sp>
      <p:pic>
        <p:nvPicPr>
          <p:cNvPr id="7" name="Picture 6">
            <a:extLst>
              <a:ext uri="{FF2B5EF4-FFF2-40B4-BE49-F238E27FC236}">
                <a16:creationId xmlns:a16="http://schemas.microsoft.com/office/drawing/2014/main" xmlns="" id="{00895654-9F6E-E818-B098-2F3AB643476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54396" y="1397480"/>
            <a:ext cx="9949986" cy="3933645"/>
          </a:xfrm>
          <a:prstGeom prst="rect">
            <a:avLst/>
          </a:prstGeom>
        </p:spPr>
      </p:pic>
    </p:spTree>
    <p:extLst>
      <p:ext uri="{BB962C8B-B14F-4D97-AF65-F5344CB8AC3E}">
        <p14:creationId xmlns:p14="http://schemas.microsoft.com/office/powerpoint/2010/main" xmlns="" val="1558458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39</a:t>
            </a:fld>
            <a:endParaRPr lang="en-US" dirty="0">
              <a:solidFill>
                <a:schemeClr val="tx1"/>
              </a:solidFill>
            </a:endParaRPr>
          </a:p>
        </p:txBody>
      </p:sp>
      <p:sp>
        <p:nvSpPr>
          <p:cNvPr id="7" name="TextBox 6">
            <a:extLst>
              <a:ext uri="{FF2B5EF4-FFF2-40B4-BE49-F238E27FC236}">
                <a16:creationId xmlns:a16="http://schemas.microsoft.com/office/drawing/2014/main" xmlns="" id="{B11BD0F6-EA86-C121-8914-8B0F23675A24}"/>
              </a:ext>
            </a:extLst>
          </p:cNvPr>
          <p:cNvSpPr txBox="1"/>
          <p:nvPr/>
        </p:nvSpPr>
        <p:spPr>
          <a:xfrm>
            <a:off x="891396" y="770626"/>
            <a:ext cx="3778370" cy="584775"/>
          </a:xfrm>
          <a:prstGeom prst="rect">
            <a:avLst/>
          </a:prstGeom>
          <a:noFill/>
        </p:spPr>
        <p:txBody>
          <a:bodyPr wrap="square" rtlCol="0">
            <a:spAutoFit/>
          </a:bodyPr>
          <a:lstStyle/>
          <a:p>
            <a:r>
              <a:rPr lang="en-IN" sz="3200" dirty="0">
                <a:solidFill>
                  <a:schemeClr val="accent1">
                    <a:lumMod val="60000"/>
                    <a:lumOff val="40000"/>
                  </a:schemeClr>
                </a:solidFill>
              </a:rPr>
              <a:t>Provider Dashboard</a:t>
            </a:r>
          </a:p>
        </p:txBody>
      </p:sp>
      <p:pic>
        <p:nvPicPr>
          <p:cNvPr id="9" name="Picture 8">
            <a:extLst>
              <a:ext uri="{FF2B5EF4-FFF2-40B4-BE49-F238E27FC236}">
                <a16:creationId xmlns:a16="http://schemas.microsoft.com/office/drawing/2014/main" xmlns="" id="{9436C064-686B-C104-67FD-9535B11B4051}"/>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17901" b="11183"/>
          <a:stretch/>
        </p:blipFill>
        <p:spPr>
          <a:xfrm>
            <a:off x="447145" y="1966823"/>
            <a:ext cx="11175512" cy="4451755"/>
          </a:xfrm>
          <a:prstGeom prst="rect">
            <a:avLst/>
          </a:prstGeom>
        </p:spPr>
      </p:pic>
    </p:spTree>
    <p:extLst>
      <p:ext uri="{BB962C8B-B14F-4D97-AF65-F5344CB8AC3E}">
        <p14:creationId xmlns:p14="http://schemas.microsoft.com/office/powerpoint/2010/main" xmlns="" val="2118072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Scope</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4</a:t>
            </a:fld>
            <a:endParaRPr lang="en-US" dirty="0">
              <a:solidFill>
                <a:schemeClr val="tx1"/>
              </a:solidFill>
            </a:endParaRPr>
          </a:p>
        </p:txBody>
      </p:sp>
      <p:sp>
        <p:nvSpPr>
          <p:cNvPr id="5" name="Rectangle 1">
            <a:extLst>
              <a:ext uri="{FF2B5EF4-FFF2-40B4-BE49-F238E27FC236}">
                <a16:creationId xmlns:a16="http://schemas.microsoft.com/office/drawing/2014/main" xmlns="" id="{004D4AB0-F4C0-B9FB-DF6F-B022E9F042C0}"/>
              </a:ext>
            </a:extLst>
          </p:cNvPr>
          <p:cNvSpPr>
            <a:spLocks noChangeArrowheads="1"/>
          </p:cNvSpPr>
          <p:nvPr/>
        </p:nvSpPr>
        <p:spPr bwMode="auto">
          <a:xfrm>
            <a:off x="121550" y="637710"/>
            <a:ext cx="11797375" cy="59093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Efficient Claims Submission</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Develop a system for healthcare providers to submit accurate and timely insurance claims.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Claims Processing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Enable insurance companies to process claims, validate coverage, and reimburse healthcare providers.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Patient Invoicing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Generate and manage invoices for patients based on their medical services and insurance coverage.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Patient Enrollment and Insurance Management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Facilitate patient registration, profile creation, and insurance plan selection.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Allow patients to submit claims electronically from their dashboard.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Healthcare Service and Billing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Enable healthcare providers to log in, add details of services rendered, and generate electronic invoices.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Claim Submission and Processing</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Allow patients to submit claims electronically with relevant medical documents.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Enable insurance companies to review, approve, or reject claims and initiate payments for approved 	claims.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1091602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40</a:t>
            </a:fld>
            <a:endParaRPr lang="en-US" dirty="0">
              <a:solidFill>
                <a:schemeClr val="tx1"/>
              </a:solidFill>
            </a:endParaRPr>
          </a:p>
        </p:txBody>
      </p:sp>
      <p:sp>
        <p:nvSpPr>
          <p:cNvPr id="5" name="TextBox 4">
            <a:extLst>
              <a:ext uri="{FF2B5EF4-FFF2-40B4-BE49-F238E27FC236}">
                <a16:creationId xmlns:a16="http://schemas.microsoft.com/office/drawing/2014/main" xmlns="" id="{966A5E0A-BE05-0BA8-4737-49110D02196C}"/>
              </a:ext>
            </a:extLst>
          </p:cNvPr>
          <p:cNvSpPr txBox="1"/>
          <p:nvPr/>
        </p:nvSpPr>
        <p:spPr>
          <a:xfrm>
            <a:off x="944144" y="431321"/>
            <a:ext cx="3696867" cy="369332"/>
          </a:xfrm>
          <a:prstGeom prst="rect">
            <a:avLst/>
          </a:prstGeom>
          <a:noFill/>
        </p:spPr>
        <p:txBody>
          <a:bodyPr wrap="square" rtlCol="0">
            <a:spAutoFit/>
          </a:bodyPr>
          <a:lstStyle/>
          <a:p>
            <a:r>
              <a:rPr lang="en-IN" dirty="0">
                <a:solidFill>
                  <a:schemeClr val="accent1">
                    <a:lumMod val="60000"/>
                    <a:lumOff val="40000"/>
                  </a:schemeClr>
                </a:solidFill>
              </a:rPr>
              <a:t>Generate Invoice</a:t>
            </a:r>
          </a:p>
        </p:txBody>
      </p:sp>
      <p:pic>
        <p:nvPicPr>
          <p:cNvPr id="8" name="Picture 7">
            <a:extLst>
              <a:ext uri="{FF2B5EF4-FFF2-40B4-BE49-F238E27FC236}">
                <a16:creationId xmlns:a16="http://schemas.microsoft.com/office/drawing/2014/main" xmlns="" id="{FB43A79C-04FB-68D0-3967-D7DA4D944A60}"/>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17240" b="6769"/>
          <a:stretch/>
        </p:blipFill>
        <p:spPr>
          <a:xfrm>
            <a:off x="1966822" y="2191109"/>
            <a:ext cx="8780946" cy="3853133"/>
          </a:xfrm>
          <a:prstGeom prst="rect">
            <a:avLst/>
          </a:prstGeom>
        </p:spPr>
      </p:pic>
    </p:spTree>
    <p:extLst>
      <p:ext uri="{BB962C8B-B14F-4D97-AF65-F5344CB8AC3E}">
        <p14:creationId xmlns:p14="http://schemas.microsoft.com/office/powerpoint/2010/main" xmlns="" val="1838912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984885"/>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Patient Dashboard</a:t>
            </a: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41</a:t>
            </a:fld>
            <a:endParaRPr lang="en-US" dirty="0">
              <a:solidFill>
                <a:schemeClr val="tx1"/>
              </a:solidFill>
            </a:endParaRPr>
          </a:p>
        </p:txBody>
      </p:sp>
      <p:pic>
        <p:nvPicPr>
          <p:cNvPr id="7" name="Picture 6">
            <a:extLst>
              <a:ext uri="{FF2B5EF4-FFF2-40B4-BE49-F238E27FC236}">
                <a16:creationId xmlns:a16="http://schemas.microsoft.com/office/drawing/2014/main" xmlns="" id="{FC9A5888-5BB3-13C1-1044-F22F96BF1F5E}"/>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17430" r="200" b="8351"/>
          <a:stretch/>
        </p:blipFill>
        <p:spPr>
          <a:xfrm>
            <a:off x="1453551" y="703917"/>
            <a:ext cx="8637917" cy="3565585"/>
          </a:xfrm>
          <a:prstGeom prst="rect">
            <a:avLst/>
          </a:prstGeom>
        </p:spPr>
      </p:pic>
      <p:pic>
        <p:nvPicPr>
          <p:cNvPr id="9" name="Picture 8">
            <a:extLst>
              <a:ext uri="{FF2B5EF4-FFF2-40B4-BE49-F238E27FC236}">
                <a16:creationId xmlns:a16="http://schemas.microsoft.com/office/drawing/2014/main" xmlns="" id="{4F2BBFA1-7E0C-B1A5-3E08-99A64B61DD2D}"/>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5188" t="66552" r="8713" b="10683"/>
          <a:stretch/>
        </p:blipFill>
        <p:spPr>
          <a:xfrm>
            <a:off x="1777043" y="4269502"/>
            <a:ext cx="8314426" cy="1559079"/>
          </a:xfrm>
          <a:prstGeom prst="rect">
            <a:avLst/>
          </a:prstGeom>
        </p:spPr>
      </p:pic>
    </p:spTree>
    <p:extLst>
      <p:ext uri="{BB962C8B-B14F-4D97-AF65-F5344CB8AC3E}">
        <p14:creationId xmlns:p14="http://schemas.microsoft.com/office/powerpoint/2010/main" xmlns="" val="2150832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42</a:t>
            </a:fld>
            <a:endParaRPr lang="en-US" dirty="0">
              <a:solidFill>
                <a:schemeClr val="tx1"/>
              </a:solidFill>
            </a:endParaRPr>
          </a:p>
        </p:txBody>
      </p:sp>
      <p:sp>
        <p:nvSpPr>
          <p:cNvPr id="5" name="TextBox 4">
            <a:extLst>
              <a:ext uri="{FF2B5EF4-FFF2-40B4-BE49-F238E27FC236}">
                <a16:creationId xmlns:a16="http://schemas.microsoft.com/office/drawing/2014/main" xmlns="" id="{376BC80F-E809-EC52-9AFC-20B845D38210}"/>
              </a:ext>
            </a:extLst>
          </p:cNvPr>
          <p:cNvSpPr txBox="1"/>
          <p:nvPr/>
        </p:nvSpPr>
        <p:spPr>
          <a:xfrm>
            <a:off x="204063" y="338035"/>
            <a:ext cx="4275921" cy="584775"/>
          </a:xfrm>
          <a:prstGeom prst="rect">
            <a:avLst/>
          </a:prstGeom>
          <a:noFill/>
        </p:spPr>
        <p:txBody>
          <a:bodyPr wrap="square" rtlCol="0">
            <a:spAutoFit/>
          </a:bodyPr>
          <a:lstStyle/>
          <a:p>
            <a:r>
              <a:rPr lang="en-IN" sz="3200" dirty="0">
                <a:solidFill>
                  <a:schemeClr val="accent1">
                    <a:lumMod val="60000"/>
                    <a:lumOff val="40000"/>
                  </a:schemeClr>
                </a:solidFill>
              </a:rPr>
              <a:t>Submit a Claim</a:t>
            </a:r>
          </a:p>
        </p:txBody>
      </p:sp>
      <p:pic>
        <p:nvPicPr>
          <p:cNvPr id="8" name="Picture 7">
            <a:extLst>
              <a:ext uri="{FF2B5EF4-FFF2-40B4-BE49-F238E27FC236}">
                <a16:creationId xmlns:a16="http://schemas.microsoft.com/office/drawing/2014/main" xmlns="" id="{4CA528ED-D2C4-926A-BE9A-0DCB04DDDCDB}"/>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6421" t="18065" r="4380" b="5372"/>
          <a:stretch/>
        </p:blipFill>
        <p:spPr>
          <a:xfrm>
            <a:off x="2094622" y="922810"/>
            <a:ext cx="6675565" cy="3407650"/>
          </a:xfrm>
          <a:prstGeom prst="rect">
            <a:avLst/>
          </a:prstGeom>
        </p:spPr>
      </p:pic>
      <p:pic>
        <p:nvPicPr>
          <p:cNvPr id="10" name="Picture 9">
            <a:extLst>
              <a:ext uri="{FF2B5EF4-FFF2-40B4-BE49-F238E27FC236}">
                <a16:creationId xmlns:a16="http://schemas.microsoft.com/office/drawing/2014/main" xmlns="" id="{7BD71510-712D-2410-E5DE-567590563796}"/>
              </a:ext>
            </a:extLst>
          </p:cNvPr>
          <p:cNvPicPr>
            <a:picLocks noChangeAspect="1"/>
          </p:cNvPicPr>
          <p:nvPr/>
        </p:nvPicPr>
        <p:blipFill rotWithShape="1">
          <a:blip r:embed="rId4">
            <a:extLst>
              <a:ext uri="{28A0092B-C50C-407E-A947-70E740481C1C}">
                <a14:useLocalDpi xmlns:a14="http://schemas.microsoft.com/office/drawing/2010/main" xmlns="" val="0"/>
              </a:ext>
            </a:extLst>
          </a:blip>
          <a:srcRect l="2735" t="71702" r="3303" b="11477"/>
          <a:stretch/>
        </p:blipFill>
        <p:spPr>
          <a:xfrm>
            <a:off x="1736785" y="4330460"/>
            <a:ext cx="7407215" cy="1152010"/>
          </a:xfrm>
          <a:prstGeom prst="rect">
            <a:avLst/>
          </a:prstGeom>
        </p:spPr>
      </p:pic>
    </p:spTree>
    <p:extLst>
      <p:ext uri="{BB962C8B-B14F-4D97-AF65-F5344CB8AC3E}">
        <p14:creationId xmlns:p14="http://schemas.microsoft.com/office/powerpoint/2010/main" xmlns="" val="3593858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Insurance Company Dashboard</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43</a:t>
            </a:fld>
            <a:endParaRPr lang="en-US" dirty="0">
              <a:solidFill>
                <a:schemeClr val="tx1"/>
              </a:solidFill>
            </a:endParaRPr>
          </a:p>
        </p:txBody>
      </p:sp>
      <p:pic>
        <p:nvPicPr>
          <p:cNvPr id="7" name="Picture 6">
            <a:extLst>
              <a:ext uri="{FF2B5EF4-FFF2-40B4-BE49-F238E27FC236}">
                <a16:creationId xmlns:a16="http://schemas.microsoft.com/office/drawing/2014/main" xmlns="" id="{B553F7DA-EFFC-EA51-BC12-4AADB332DB66}"/>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15046" r="5425" b="19709"/>
          <a:stretch/>
        </p:blipFill>
        <p:spPr>
          <a:xfrm>
            <a:off x="215660" y="1673525"/>
            <a:ext cx="11530642" cy="4468256"/>
          </a:xfrm>
          <a:prstGeom prst="rect">
            <a:avLst/>
          </a:prstGeom>
        </p:spPr>
      </p:pic>
    </p:spTree>
    <p:extLst>
      <p:ext uri="{BB962C8B-B14F-4D97-AF65-F5344CB8AC3E}">
        <p14:creationId xmlns:p14="http://schemas.microsoft.com/office/powerpoint/2010/main" xmlns="" val="1651439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44</a:t>
            </a:fld>
            <a:endParaRPr lang="en-US" dirty="0">
              <a:solidFill>
                <a:schemeClr val="tx1"/>
              </a:solidFill>
            </a:endParaRPr>
          </a:p>
        </p:txBody>
      </p:sp>
      <p:sp>
        <p:nvSpPr>
          <p:cNvPr id="5" name="TextBox 4">
            <a:extLst>
              <a:ext uri="{FF2B5EF4-FFF2-40B4-BE49-F238E27FC236}">
                <a16:creationId xmlns:a16="http://schemas.microsoft.com/office/drawing/2014/main" xmlns="" id="{92E34BE7-EFFA-5711-D27A-0DD1362B2BD6}"/>
              </a:ext>
            </a:extLst>
          </p:cNvPr>
          <p:cNvSpPr txBox="1"/>
          <p:nvPr/>
        </p:nvSpPr>
        <p:spPr>
          <a:xfrm>
            <a:off x="464549" y="805133"/>
            <a:ext cx="4826319" cy="584775"/>
          </a:xfrm>
          <a:prstGeom prst="rect">
            <a:avLst/>
          </a:prstGeom>
          <a:noFill/>
        </p:spPr>
        <p:txBody>
          <a:bodyPr wrap="square" rtlCol="0">
            <a:spAutoFit/>
          </a:bodyPr>
          <a:lstStyle/>
          <a:p>
            <a:r>
              <a:rPr lang="en-IN" sz="3200" dirty="0">
                <a:solidFill>
                  <a:schemeClr val="tx2">
                    <a:lumMod val="50000"/>
                    <a:lumOff val="50000"/>
                  </a:schemeClr>
                </a:solidFill>
              </a:rPr>
              <a:t>Claim</a:t>
            </a:r>
            <a:r>
              <a:rPr lang="en-IN" dirty="0"/>
              <a:t> </a:t>
            </a:r>
            <a:r>
              <a:rPr lang="en-IN" sz="3200" dirty="0">
                <a:solidFill>
                  <a:schemeClr val="tx2">
                    <a:lumMod val="50000"/>
                    <a:lumOff val="50000"/>
                  </a:schemeClr>
                </a:solidFill>
              </a:rPr>
              <a:t>Processing</a:t>
            </a:r>
          </a:p>
        </p:txBody>
      </p:sp>
      <p:pic>
        <p:nvPicPr>
          <p:cNvPr id="8" name="Picture 7">
            <a:extLst>
              <a:ext uri="{FF2B5EF4-FFF2-40B4-BE49-F238E27FC236}">
                <a16:creationId xmlns:a16="http://schemas.microsoft.com/office/drawing/2014/main" xmlns="" id="{EAD89B90-A4EE-609F-1309-81064E17D2EC}"/>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17061" b="32051"/>
          <a:stretch/>
        </p:blipFill>
        <p:spPr>
          <a:xfrm>
            <a:off x="1328468" y="1958977"/>
            <a:ext cx="9443049" cy="2699287"/>
          </a:xfrm>
          <a:prstGeom prst="rect">
            <a:avLst/>
          </a:prstGeom>
        </p:spPr>
      </p:pic>
    </p:spTree>
    <p:extLst>
      <p:ext uri="{BB962C8B-B14F-4D97-AF65-F5344CB8AC3E}">
        <p14:creationId xmlns:p14="http://schemas.microsoft.com/office/powerpoint/2010/main" xmlns="" val="26843243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Administrator DashBoard</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45</a:t>
            </a:fld>
            <a:endParaRPr lang="en-US" dirty="0">
              <a:solidFill>
                <a:schemeClr val="tx1"/>
              </a:solidFill>
            </a:endParaRPr>
          </a:p>
        </p:txBody>
      </p:sp>
      <p:pic>
        <p:nvPicPr>
          <p:cNvPr id="7" name="Picture 6">
            <a:extLst>
              <a:ext uri="{FF2B5EF4-FFF2-40B4-BE49-F238E27FC236}">
                <a16:creationId xmlns:a16="http://schemas.microsoft.com/office/drawing/2014/main" xmlns="" id="{84646FB0-9E80-686E-5763-78CC5262BBFA}"/>
              </a:ext>
            </a:extLst>
          </p:cNvPr>
          <p:cNvPicPr>
            <a:picLocks noChangeAspect="1"/>
          </p:cNvPicPr>
          <p:nvPr/>
        </p:nvPicPr>
        <p:blipFill rotWithShape="1">
          <a:blip r:embed="rId3">
            <a:extLst>
              <a:ext uri="{28A0092B-C50C-407E-A947-70E740481C1C}">
                <a14:useLocalDpi xmlns:a14="http://schemas.microsoft.com/office/drawing/2010/main" xmlns="" val="0"/>
              </a:ext>
            </a:extLst>
          </a:blip>
          <a:srcRect t="17229" b="9965"/>
          <a:stretch/>
        </p:blipFill>
        <p:spPr>
          <a:xfrm>
            <a:off x="835214" y="1121434"/>
            <a:ext cx="10518586" cy="4301705"/>
          </a:xfrm>
          <a:prstGeom prst="rect">
            <a:avLst/>
          </a:prstGeom>
        </p:spPr>
      </p:pic>
    </p:spTree>
    <p:extLst>
      <p:ext uri="{BB962C8B-B14F-4D97-AF65-F5344CB8AC3E}">
        <p14:creationId xmlns:p14="http://schemas.microsoft.com/office/powerpoint/2010/main" xmlns="" val="3651265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984885"/>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Conclusion</a:t>
            </a:r>
          </a:p>
          <a:p>
            <a:pPr>
              <a:spcBef>
                <a:spcPct val="0"/>
              </a:spcBef>
            </a:pPr>
            <a:endParaRPr lang="en-US" sz="3200" b="1" dirty="0">
              <a:solidFill>
                <a:srgbClr val="0187CC"/>
              </a:solidFill>
              <a:latin typeface="HK Grotesk Bold"/>
            </a:endParaRP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46</a:t>
            </a:fld>
            <a:endParaRPr lang="en-US" dirty="0">
              <a:solidFill>
                <a:schemeClr val="tx1"/>
              </a:solidFill>
            </a:endParaRPr>
          </a:p>
        </p:txBody>
      </p:sp>
      <p:sp>
        <p:nvSpPr>
          <p:cNvPr id="7" name="TextBox 6">
            <a:extLst>
              <a:ext uri="{FF2B5EF4-FFF2-40B4-BE49-F238E27FC236}">
                <a16:creationId xmlns:a16="http://schemas.microsoft.com/office/drawing/2014/main" xmlns="" id="{1D82556A-FEC0-0494-47B2-9990971FA4E1}"/>
              </a:ext>
            </a:extLst>
          </p:cNvPr>
          <p:cNvSpPr txBox="1"/>
          <p:nvPr/>
        </p:nvSpPr>
        <p:spPr>
          <a:xfrm>
            <a:off x="1259457" y="891281"/>
            <a:ext cx="8672422" cy="5078313"/>
          </a:xfrm>
          <a:prstGeom prst="rect">
            <a:avLst/>
          </a:prstGeom>
          <a:noFill/>
        </p:spPr>
        <p:txBody>
          <a:bodyPr wrap="square">
            <a:spAutoFit/>
          </a:bodyPr>
          <a:lstStyle/>
          <a:p>
            <a:r>
              <a:rPr lang="en-US" dirty="0"/>
              <a:t>The CareAssist Medical Billing and Claims Management System successfully streamlines the processes of medical billing, claims submission, and reimbursement. It offers significant benefits:</a:t>
            </a:r>
          </a:p>
          <a:p>
            <a:endParaRPr lang="en-US" dirty="0"/>
          </a:p>
          <a:p>
            <a:pPr>
              <a:buFont typeface="Arial" panose="020B0604020202020204" pitchFamily="34" charset="0"/>
              <a:buChar char="•"/>
            </a:pPr>
            <a:r>
              <a:rPr lang="en-US" b="1" dirty="0"/>
              <a:t>Efficiency</a:t>
            </a:r>
            <a:r>
              <a:rPr lang="en-US" dirty="0"/>
              <a:t>: Reduces administrative burden and speeds up reimbursements.</a:t>
            </a:r>
          </a:p>
          <a:p>
            <a:pPr>
              <a:buFont typeface="Arial" panose="020B0604020202020204" pitchFamily="34" charset="0"/>
              <a:buChar char="•"/>
            </a:pPr>
            <a:endParaRPr lang="en-US" dirty="0"/>
          </a:p>
          <a:p>
            <a:pPr>
              <a:buFont typeface="Arial" panose="020B0604020202020204" pitchFamily="34" charset="0"/>
              <a:buChar char="•"/>
            </a:pPr>
            <a:r>
              <a:rPr lang="en-US" b="1" dirty="0"/>
              <a:t>Accuracy</a:t>
            </a:r>
            <a:r>
              <a:rPr lang="en-US" dirty="0"/>
              <a:t>: Minimizes errors through electronic invoicing and claims.</a:t>
            </a:r>
          </a:p>
          <a:p>
            <a:pPr>
              <a:buFont typeface="Arial" panose="020B0604020202020204" pitchFamily="34" charset="0"/>
              <a:buChar char="•"/>
            </a:pPr>
            <a:endParaRPr lang="en-US" dirty="0"/>
          </a:p>
          <a:p>
            <a:pPr>
              <a:buFont typeface="Arial" panose="020B0604020202020204" pitchFamily="34" charset="0"/>
              <a:buChar char="•"/>
            </a:pPr>
            <a:r>
              <a:rPr lang="en-US" b="1" dirty="0"/>
              <a:t>User-Friendly</a:t>
            </a:r>
            <a:r>
              <a:rPr lang="en-US" dirty="0"/>
              <a:t>: Provides an intuitive interface for patients, providers, and insurers.</a:t>
            </a:r>
          </a:p>
          <a:p>
            <a:pPr>
              <a:buFont typeface="Arial" panose="020B0604020202020204" pitchFamily="34" charset="0"/>
              <a:buChar char="•"/>
            </a:pPr>
            <a:endParaRPr lang="en-US" dirty="0"/>
          </a:p>
          <a:p>
            <a:pPr>
              <a:buFont typeface="Arial" panose="020B0604020202020204" pitchFamily="34" charset="0"/>
              <a:buChar char="•"/>
            </a:pPr>
            <a:r>
              <a:rPr lang="en-US" b="1" dirty="0"/>
              <a:t>Security</a:t>
            </a:r>
            <a:r>
              <a:rPr lang="en-US" dirty="0"/>
              <a:t>: Ensures data privacy with robust authentication and authorization.</a:t>
            </a:r>
          </a:p>
          <a:p>
            <a:pPr>
              <a:buFont typeface="Arial" panose="020B0604020202020204" pitchFamily="34" charset="0"/>
              <a:buChar char="•"/>
            </a:pPr>
            <a:endParaRPr lang="en-US" dirty="0"/>
          </a:p>
          <a:p>
            <a:pPr>
              <a:buFont typeface="Arial" panose="020B0604020202020204" pitchFamily="34" charset="0"/>
              <a:buChar char="•"/>
            </a:pPr>
            <a:r>
              <a:rPr lang="en-US" b="1" dirty="0"/>
              <a:t>Transparency</a:t>
            </a:r>
            <a:r>
              <a:rPr lang="en-US" dirty="0"/>
              <a:t>: Enhances oversight with a comprehensive dashboard for administrators.</a:t>
            </a:r>
          </a:p>
          <a:p>
            <a:pPr>
              <a:buFont typeface="Arial" panose="020B0604020202020204" pitchFamily="34" charset="0"/>
              <a:buChar char="•"/>
            </a:pPr>
            <a:endParaRPr lang="en-US" dirty="0"/>
          </a:p>
          <a:p>
            <a:r>
              <a:rPr lang="en-US" dirty="0"/>
              <a:t>This system optimizes the billing and claims process, paving the way for future enhancements like EHR integration, AI-driven automation, and a mobile app, contributing to improved healthcare delivery and patient satisfaction.</a:t>
            </a:r>
          </a:p>
        </p:txBody>
      </p:sp>
    </p:spTree>
    <p:extLst>
      <p:ext uri="{BB962C8B-B14F-4D97-AF65-F5344CB8AC3E}">
        <p14:creationId xmlns:p14="http://schemas.microsoft.com/office/powerpoint/2010/main" xmlns="" val="242695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Technologies Used In This Project</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5</a:t>
            </a:fld>
            <a:endParaRPr lang="en-US" dirty="0">
              <a:solidFill>
                <a:schemeClr val="tx1"/>
              </a:solidFill>
            </a:endParaRPr>
          </a:p>
        </p:txBody>
      </p:sp>
      <p:sp>
        <p:nvSpPr>
          <p:cNvPr id="4" name="TextBox 3">
            <a:extLst>
              <a:ext uri="{FF2B5EF4-FFF2-40B4-BE49-F238E27FC236}">
                <a16:creationId xmlns:a16="http://schemas.microsoft.com/office/drawing/2014/main" xmlns="" id="{DC834CDC-2435-88E7-E908-66FF8BBA8773}"/>
              </a:ext>
            </a:extLst>
          </p:cNvPr>
          <p:cNvSpPr txBox="1"/>
          <p:nvPr/>
        </p:nvSpPr>
        <p:spPr>
          <a:xfrm>
            <a:off x="273075" y="1325819"/>
            <a:ext cx="4132564" cy="332398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000" dirty="0">
                <a:latin typeface="HK Grotesk"/>
              </a:rPr>
              <a:t>1. Java</a:t>
            </a:r>
          </a:p>
          <a:p>
            <a:r>
              <a:rPr lang="en-US" sz="3000" dirty="0">
                <a:latin typeface="HK Grotesk"/>
              </a:rPr>
              <a:t>2. Spring Boot</a:t>
            </a:r>
          </a:p>
          <a:p>
            <a:r>
              <a:rPr lang="en-US" sz="3000" dirty="0">
                <a:latin typeface="HK Grotesk"/>
              </a:rPr>
              <a:t>3. MySql</a:t>
            </a:r>
          </a:p>
          <a:p>
            <a:r>
              <a:rPr lang="en-US" sz="3000" dirty="0">
                <a:latin typeface="HK Grotesk"/>
              </a:rPr>
              <a:t>4. Angular</a:t>
            </a:r>
          </a:p>
          <a:p>
            <a:r>
              <a:rPr lang="en-US" sz="3000" dirty="0">
                <a:latin typeface="HK Grotesk"/>
              </a:rPr>
              <a:t>5. HTML, CSS, Bootstrap</a:t>
            </a:r>
          </a:p>
          <a:p>
            <a:r>
              <a:rPr lang="en-US" sz="3000" dirty="0">
                <a:latin typeface="HK Grotesk"/>
              </a:rPr>
              <a:t>6. Maven</a:t>
            </a:r>
          </a:p>
          <a:p>
            <a:r>
              <a:rPr lang="en-US" sz="3000" dirty="0">
                <a:latin typeface="HK Grotesk"/>
              </a:rPr>
              <a:t>7. Spring Data JPA</a:t>
            </a:r>
          </a:p>
        </p:txBody>
      </p:sp>
    </p:spTree>
    <p:extLst>
      <p:ext uri="{BB962C8B-B14F-4D97-AF65-F5344CB8AC3E}">
        <p14:creationId xmlns:p14="http://schemas.microsoft.com/office/powerpoint/2010/main" xmlns="" val="4051022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6</a:t>
            </a:fld>
            <a:endParaRPr lang="en-US" dirty="0">
              <a:solidFill>
                <a:schemeClr val="tx1"/>
              </a:solidFill>
            </a:endParaRPr>
          </a:p>
        </p:txBody>
      </p:sp>
      <p:pic>
        <p:nvPicPr>
          <p:cNvPr id="7" name="Picture 6">
            <a:extLst>
              <a:ext uri="{FF2B5EF4-FFF2-40B4-BE49-F238E27FC236}">
                <a16:creationId xmlns:a16="http://schemas.microsoft.com/office/drawing/2014/main" xmlns="" id="{EA2A6BF8-DE12-5AEA-72D1-894A3F3EC55A}"/>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45627" y="1135622"/>
            <a:ext cx="5715569" cy="5342815"/>
          </a:xfrm>
          <a:prstGeom prst="rect">
            <a:avLst/>
          </a:prstGeom>
        </p:spPr>
      </p:pic>
      <p:sp>
        <p:nvSpPr>
          <p:cNvPr id="9" name="TextBox 8">
            <a:extLst>
              <a:ext uri="{FF2B5EF4-FFF2-40B4-BE49-F238E27FC236}">
                <a16:creationId xmlns:a16="http://schemas.microsoft.com/office/drawing/2014/main" xmlns="" id="{1C835F83-4A47-F1FB-93AD-6A26AEB61B73}"/>
              </a:ext>
            </a:extLst>
          </p:cNvPr>
          <p:cNvSpPr txBox="1"/>
          <p:nvPr/>
        </p:nvSpPr>
        <p:spPr>
          <a:xfrm>
            <a:off x="1525040" y="293299"/>
            <a:ext cx="3778371" cy="523220"/>
          </a:xfrm>
          <a:prstGeom prst="rect">
            <a:avLst/>
          </a:prstGeom>
          <a:noFill/>
        </p:spPr>
        <p:txBody>
          <a:bodyPr wrap="square" rtlCol="0">
            <a:spAutoFit/>
          </a:bodyPr>
          <a:lstStyle/>
          <a:p>
            <a:r>
              <a:rPr lang="en-IN" sz="2800" dirty="0">
                <a:solidFill>
                  <a:schemeClr val="tx2">
                    <a:lumMod val="50000"/>
                    <a:lumOff val="50000"/>
                  </a:schemeClr>
                </a:solidFill>
              </a:rPr>
              <a:t>Use Case Diagram:</a:t>
            </a:r>
          </a:p>
        </p:txBody>
      </p:sp>
    </p:spTree>
    <p:extLst>
      <p:ext uri="{BB962C8B-B14F-4D97-AF65-F5344CB8AC3E}">
        <p14:creationId xmlns:p14="http://schemas.microsoft.com/office/powerpoint/2010/main" xmlns="" val="317477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Patient Usecase</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7</a:t>
            </a:fld>
            <a:endParaRPr lang="en-US" dirty="0">
              <a:solidFill>
                <a:schemeClr val="tx1"/>
              </a:solidFill>
            </a:endParaRPr>
          </a:p>
        </p:txBody>
      </p:sp>
      <p:sp>
        <p:nvSpPr>
          <p:cNvPr id="4" name="TextBox 3">
            <a:extLst>
              <a:ext uri="{FF2B5EF4-FFF2-40B4-BE49-F238E27FC236}">
                <a16:creationId xmlns:a16="http://schemas.microsoft.com/office/drawing/2014/main" xmlns="" id="{DC834CDC-2435-88E7-E908-66FF8BBA8773}"/>
              </a:ext>
            </a:extLst>
          </p:cNvPr>
          <p:cNvSpPr txBox="1"/>
          <p:nvPr/>
        </p:nvSpPr>
        <p:spPr>
          <a:xfrm>
            <a:off x="273075" y="1354574"/>
            <a:ext cx="41325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187CC"/>
                </a:solidFill>
                <a:latin typeface="HK Grotesk"/>
              </a:rPr>
              <a:t>Detailed View of  Patient  </a:t>
            </a:r>
          </a:p>
        </p:txBody>
      </p:sp>
      <p:pic>
        <p:nvPicPr>
          <p:cNvPr id="2052" name="Picture 4" descr="PlantUML Diagram">
            <a:extLst>
              <a:ext uri="{FF2B5EF4-FFF2-40B4-BE49-F238E27FC236}">
                <a16:creationId xmlns:a16="http://schemas.microsoft.com/office/drawing/2014/main" xmlns="" id="{DF05B853-3356-A2A9-505F-CDF3315F0445}"/>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887073"/>
            <a:ext cx="11927457" cy="34908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66178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Healthcare Provider Usecase</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8</a:t>
            </a:fld>
            <a:endParaRPr lang="en-US" dirty="0">
              <a:solidFill>
                <a:schemeClr val="tx1"/>
              </a:solidFill>
            </a:endParaRPr>
          </a:p>
        </p:txBody>
      </p:sp>
      <p:sp>
        <p:nvSpPr>
          <p:cNvPr id="4" name="TextBox 3">
            <a:extLst>
              <a:ext uri="{FF2B5EF4-FFF2-40B4-BE49-F238E27FC236}">
                <a16:creationId xmlns:a16="http://schemas.microsoft.com/office/drawing/2014/main" xmlns="" id="{DC834CDC-2435-88E7-E908-66FF8BBA8773}"/>
              </a:ext>
            </a:extLst>
          </p:cNvPr>
          <p:cNvSpPr txBox="1"/>
          <p:nvPr/>
        </p:nvSpPr>
        <p:spPr>
          <a:xfrm>
            <a:off x="273075" y="1354574"/>
            <a:ext cx="41325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187CC"/>
                </a:solidFill>
                <a:latin typeface="HK Grotesk"/>
              </a:rPr>
              <a:t>Detailed View of Healthcare Provider</a:t>
            </a:r>
          </a:p>
        </p:txBody>
      </p:sp>
      <p:pic>
        <p:nvPicPr>
          <p:cNvPr id="3076" name="Picture 4" descr="PlantUML Diagram">
            <a:extLst>
              <a:ext uri="{FF2B5EF4-FFF2-40B4-BE49-F238E27FC236}">
                <a16:creationId xmlns:a16="http://schemas.microsoft.com/office/drawing/2014/main" xmlns="" id="{8D5C94AA-5AA3-984D-0E5F-D42C594A5C5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5532" y="2724149"/>
            <a:ext cx="11421374" cy="259547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075357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DB7AE17-255B-EFAF-AB19-35D5726D4935}"/>
            </a:ext>
          </a:extLst>
        </p:cNvPr>
        <p:cNvGrpSpPr/>
        <p:nvPr/>
      </p:nvGrpSpPr>
      <p:grpSpPr>
        <a:xfrm>
          <a:off x="0" y="0"/>
          <a:ext cx="0" cy="0"/>
          <a:chOff x="0" y="0"/>
          <a:chExt cx="0" cy="0"/>
        </a:xfrm>
      </p:grpSpPr>
      <p:sp>
        <p:nvSpPr>
          <p:cNvPr id="29" name="Rectangle 155">
            <a:extLst>
              <a:ext uri="{FF2B5EF4-FFF2-40B4-BE49-F238E27FC236}">
                <a16:creationId xmlns:a16="http://schemas.microsoft.com/office/drawing/2014/main" xmlns="" id="{FE3526C0-0D62-E999-846D-539DB0F96A06}"/>
              </a:ext>
            </a:extLst>
          </p:cNvPr>
          <p:cNvSpPr/>
          <p:nvPr/>
        </p:nvSpPr>
        <p:spPr>
          <a:xfrm>
            <a:off x="273075" y="211475"/>
            <a:ext cx="10102565" cy="492443"/>
          </a:xfrm>
          <a:prstGeom prst="rect">
            <a:avLst/>
          </a:prstGeom>
        </p:spPr>
        <p:txBody>
          <a:bodyPr wrap="square" lIns="0" tIns="0" rIns="0" bIns="0">
            <a:spAutoFit/>
          </a:bodyPr>
          <a:lstStyle/>
          <a:p>
            <a:pPr>
              <a:spcBef>
                <a:spcPct val="0"/>
              </a:spcBef>
            </a:pPr>
            <a:r>
              <a:rPr lang="en-US" sz="3200" b="1" dirty="0">
                <a:solidFill>
                  <a:srgbClr val="0187CC"/>
                </a:solidFill>
                <a:latin typeface="HK Grotesk Bold"/>
              </a:rPr>
              <a:t>			Insurance Company Usecase</a:t>
            </a:r>
          </a:p>
        </p:txBody>
      </p:sp>
      <p:pic>
        <p:nvPicPr>
          <p:cNvPr id="2" name="Picture 1" descr="Logo&#10;&#10;Description automatically generated">
            <a:extLst>
              <a:ext uri="{FF2B5EF4-FFF2-40B4-BE49-F238E27FC236}">
                <a16:creationId xmlns:a16="http://schemas.microsoft.com/office/drawing/2014/main" xmlns="" id="{CE32E4E7-27A9-CE4B-8AB0-AA5E86AA8E4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08630" y="6397884"/>
            <a:ext cx="645766" cy="422937"/>
          </a:xfrm>
          <a:prstGeom prst="rect">
            <a:avLst/>
          </a:prstGeom>
        </p:spPr>
      </p:pic>
      <p:sp>
        <p:nvSpPr>
          <p:cNvPr id="3" name="TextBox 5">
            <a:extLst>
              <a:ext uri="{FF2B5EF4-FFF2-40B4-BE49-F238E27FC236}">
                <a16:creationId xmlns:a16="http://schemas.microsoft.com/office/drawing/2014/main" xmlns="" id="{3222EB71-F821-F852-BAE8-F9C461EA6C98}"/>
              </a:ext>
            </a:extLst>
          </p:cNvPr>
          <p:cNvSpPr txBox="1"/>
          <p:nvPr/>
        </p:nvSpPr>
        <p:spPr>
          <a:xfrm>
            <a:off x="4424757" y="6418579"/>
            <a:ext cx="6259403" cy="240665"/>
          </a:xfrm>
          <a:prstGeom prst="rect">
            <a:avLst/>
          </a:prstGeom>
        </p:spPr>
        <p:txBody>
          <a:bodyPr lIns="0" tIns="0" rIns="0" bIns="0" rtlCol="0" anchor="t">
            <a:spAutoFit/>
          </a:bodyPr>
          <a:lstStyle/>
          <a:p>
            <a:pPr algn="r">
              <a:lnSpc>
                <a:spcPts val="1960"/>
              </a:lnSpc>
              <a:spcBef>
                <a:spcPct val="0"/>
              </a:spcBef>
            </a:pPr>
            <a:r>
              <a:rPr lang="en-US" sz="1400" spc="140" dirty="0">
                <a:solidFill>
                  <a:srgbClr val="000000"/>
                </a:solidFill>
                <a:latin typeface="HK Grotesk Light"/>
              </a:rPr>
              <a:t>2024 - RPS Consulting all rights reserved</a:t>
            </a:r>
          </a:p>
        </p:txBody>
      </p:sp>
      <p:sp>
        <p:nvSpPr>
          <p:cNvPr id="6" name="Slide Number Placeholder 5">
            <a:extLst>
              <a:ext uri="{FF2B5EF4-FFF2-40B4-BE49-F238E27FC236}">
                <a16:creationId xmlns:a16="http://schemas.microsoft.com/office/drawing/2014/main" xmlns="" id="{CB6264C8-542D-6BAC-F31C-291E314EAB7E}"/>
              </a:ext>
            </a:extLst>
          </p:cNvPr>
          <p:cNvSpPr>
            <a:spLocks noGrp="1"/>
          </p:cNvSpPr>
          <p:nvPr>
            <p:ph type="sldNum" sz="quarter" idx="12"/>
          </p:nvPr>
        </p:nvSpPr>
        <p:spPr/>
        <p:txBody>
          <a:bodyPr/>
          <a:lstStyle/>
          <a:p>
            <a:fld id="{C8F35010-364B-470B-BB6C-DCBBE63D2E54}" type="slidenum">
              <a:rPr lang="en-US" smtClean="0">
                <a:solidFill>
                  <a:schemeClr val="tx1"/>
                </a:solidFill>
              </a:rPr>
              <a:pPr/>
              <a:t>9</a:t>
            </a:fld>
            <a:endParaRPr lang="en-US" dirty="0">
              <a:solidFill>
                <a:schemeClr val="tx1"/>
              </a:solidFill>
            </a:endParaRPr>
          </a:p>
        </p:txBody>
      </p:sp>
      <p:sp>
        <p:nvSpPr>
          <p:cNvPr id="4" name="TextBox 3">
            <a:extLst>
              <a:ext uri="{FF2B5EF4-FFF2-40B4-BE49-F238E27FC236}">
                <a16:creationId xmlns:a16="http://schemas.microsoft.com/office/drawing/2014/main" xmlns="" id="{DC834CDC-2435-88E7-E908-66FF8BBA8773}"/>
              </a:ext>
            </a:extLst>
          </p:cNvPr>
          <p:cNvSpPr txBox="1"/>
          <p:nvPr/>
        </p:nvSpPr>
        <p:spPr>
          <a:xfrm>
            <a:off x="273075" y="1354574"/>
            <a:ext cx="413256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187CC"/>
                </a:solidFill>
                <a:latin typeface="HK Grotesk"/>
              </a:rPr>
              <a:t>Detailed View of Insurance Company</a:t>
            </a:r>
          </a:p>
        </p:txBody>
      </p:sp>
      <p:pic>
        <p:nvPicPr>
          <p:cNvPr id="4100" name="Picture 4" descr="PlantUML Diagram">
            <a:extLst>
              <a:ext uri="{FF2B5EF4-FFF2-40B4-BE49-F238E27FC236}">
                <a16:creationId xmlns:a16="http://schemas.microsoft.com/office/drawing/2014/main" xmlns="" id="{4C5EA944-2CAE-EC9F-8A68-13A3BD87F8C8}"/>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0257" y="2676525"/>
            <a:ext cx="11199243" cy="29996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50326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576</TotalTime>
  <Words>787</Words>
  <Application>Microsoft Office PowerPoint</Application>
  <PresentationFormat>Custom</PresentationFormat>
  <Paragraphs>220</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 M</dc:creator>
  <cp:lastModifiedBy>praka</cp:lastModifiedBy>
  <cp:revision>6</cp:revision>
  <dcterms:created xsi:type="dcterms:W3CDTF">2024-05-04T13:11:57Z</dcterms:created>
  <dcterms:modified xsi:type="dcterms:W3CDTF">2024-07-11T09:15:44Z</dcterms:modified>
</cp:coreProperties>
</file>